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424" r:id="rId2"/>
    <p:sldId id="425" r:id="rId3"/>
    <p:sldId id="426" r:id="rId4"/>
    <p:sldId id="427" r:id="rId5"/>
    <p:sldId id="484" r:id="rId6"/>
    <p:sldId id="428" r:id="rId7"/>
    <p:sldId id="483" r:id="rId8"/>
    <p:sldId id="430" r:id="rId9"/>
    <p:sldId id="431" r:id="rId10"/>
    <p:sldId id="432" r:id="rId11"/>
    <p:sldId id="433" r:id="rId12"/>
    <p:sldId id="435" r:id="rId13"/>
    <p:sldId id="437" r:id="rId14"/>
    <p:sldId id="438" r:id="rId15"/>
    <p:sldId id="439" r:id="rId16"/>
    <p:sldId id="440" r:id="rId17"/>
    <p:sldId id="441" r:id="rId18"/>
    <p:sldId id="442" r:id="rId19"/>
    <p:sldId id="443" r:id="rId20"/>
    <p:sldId id="444" r:id="rId21"/>
    <p:sldId id="445" r:id="rId22"/>
    <p:sldId id="446" r:id="rId23"/>
    <p:sldId id="489" r:id="rId24"/>
    <p:sldId id="448" r:id="rId25"/>
    <p:sldId id="449" r:id="rId26"/>
    <p:sldId id="450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60" r:id="rId37"/>
    <p:sldId id="462" r:id="rId38"/>
    <p:sldId id="463" r:id="rId39"/>
    <p:sldId id="464" r:id="rId40"/>
    <p:sldId id="465" r:id="rId41"/>
    <p:sldId id="466" r:id="rId42"/>
    <p:sldId id="491" r:id="rId43"/>
    <p:sldId id="467" r:id="rId44"/>
    <p:sldId id="468" r:id="rId45"/>
    <p:sldId id="469" r:id="rId46"/>
    <p:sldId id="470" r:id="rId47"/>
    <p:sldId id="471" r:id="rId48"/>
    <p:sldId id="472" r:id="rId49"/>
    <p:sldId id="473" r:id="rId50"/>
    <p:sldId id="485" r:id="rId51"/>
    <p:sldId id="486" r:id="rId52"/>
    <p:sldId id="476" r:id="rId53"/>
    <p:sldId id="490" r:id="rId54"/>
    <p:sldId id="481" r:id="rId55"/>
    <p:sldId id="488" r:id="rId56"/>
    <p:sldId id="416" r:id="rId5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05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4"/>
    <p:restoredTop sz="94661"/>
  </p:normalViewPr>
  <p:slideViewPr>
    <p:cSldViewPr snapToGrid="0" snapToObjects="1">
      <p:cViewPr varScale="1">
        <p:scale>
          <a:sx n="224" d="100"/>
          <a:sy n="224" d="100"/>
        </p:scale>
        <p:origin x="528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99D08-B9D2-4A4D-92C1-57B462FEB5BF}" type="datetimeFigureOut">
              <a:rPr lang="en-US" smtClean="0"/>
              <a:t>10/15/16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EE8C9-9F1C-214D-81EA-9396676A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7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115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629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01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/>
            </a:lvl1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43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7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862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49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135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317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625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922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A75E-117A-C64B-810B-70B2AB88384F}" type="datetimeFigureOut">
              <a:rPr lang="en-US" smtClean="0"/>
              <a:t>10/15/16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27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Powderfinger Type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Desperately Seeking Default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6348" y="3640734"/>
            <a:ext cx="5143500" cy="1241822"/>
          </a:xfrm>
        </p:spPr>
        <p:txBody>
          <a:bodyPr>
            <a:normAutofit/>
          </a:bodyPr>
          <a:lstStyle/>
          <a:p>
            <a:pPr algn="r"/>
            <a:r>
              <a:rPr lang="en-US" sz="1800" dirty="0"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US" sz="1800" dirty="0">
                <a:latin typeface="AhnbergHand" charset="0"/>
                <a:ea typeface="AhnbergHand" charset="0"/>
                <a:cs typeface="AhnbergHand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94343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See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59" y="1021488"/>
            <a:ext cx="5915025" cy="261951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15904"/>
            <a:ext cx="6858000" cy="14891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33238" y="3512731"/>
            <a:ext cx="434606" cy="87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eeform 6"/>
          <p:cNvSpPr/>
          <p:nvPr/>
        </p:nvSpPr>
        <p:spPr>
          <a:xfrm>
            <a:off x="5760136" y="2334440"/>
            <a:ext cx="661706" cy="1002252"/>
          </a:xfrm>
          <a:custGeom>
            <a:avLst/>
            <a:gdLst>
              <a:gd name="connsiteX0" fmla="*/ 361 w 882274"/>
              <a:gd name="connsiteY0" fmla="*/ 269441 h 1336336"/>
              <a:gd name="connsiteX1" fmla="*/ 113096 w 882274"/>
              <a:gd name="connsiteY1" fmla="*/ 219337 h 1336336"/>
              <a:gd name="connsiteX2" fmla="*/ 695556 w 882274"/>
              <a:gd name="connsiteY2" fmla="*/ 6395 h 1336336"/>
              <a:gd name="connsiteX3" fmla="*/ 845868 w 882274"/>
              <a:gd name="connsiteY3" fmla="*/ 494910 h 1336336"/>
              <a:gd name="connsiteX4" fmla="*/ 88044 w 882274"/>
              <a:gd name="connsiteY4" fmla="*/ 1321628 h 1336336"/>
              <a:gd name="connsiteX5" fmla="*/ 200778 w 882274"/>
              <a:gd name="connsiteY5" fmla="*/ 1046055 h 1336336"/>
              <a:gd name="connsiteX6" fmla="*/ 69255 w 882274"/>
              <a:gd name="connsiteY6" fmla="*/ 1327891 h 1336336"/>
              <a:gd name="connsiteX7" fmla="*/ 413720 w 882274"/>
              <a:gd name="connsiteY7" fmla="*/ 1158789 h 1336336"/>
              <a:gd name="connsiteX8" fmla="*/ 451298 w 882274"/>
              <a:gd name="connsiteY8" fmla="*/ 1133737 h 1336336"/>
              <a:gd name="connsiteX9" fmla="*/ 445035 w 882274"/>
              <a:gd name="connsiteY9" fmla="*/ 1140000 h 133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274" h="1336336">
                <a:moveTo>
                  <a:pt x="361" y="269441"/>
                </a:moveTo>
                <a:cubicBezTo>
                  <a:pt x="-1205" y="266309"/>
                  <a:pt x="-2770" y="263178"/>
                  <a:pt x="113096" y="219337"/>
                </a:cubicBezTo>
                <a:cubicBezTo>
                  <a:pt x="228962" y="175496"/>
                  <a:pt x="573427" y="-39534"/>
                  <a:pt x="695556" y="6395"/>
                </a:cubicBezTo>
                <a:cubicBezTo>
                  <a:pt x="817685" y="52324"/>
                  <a:pt x="947120" y="275705"/>
                  <a:pt x="845868" y="494910"/>
                </a:cubicBezTo>
                <a:cubicBezTo>
                  <a:pt x="744616" y="714115"/>
                  <a:pt x="195559" y="1229771"/>
                  <a:pt x="88044" y="1321628"/>
                </a:cubicBezTo>
                <a:cubicBezTo>
                  <a:pt x="-19471" y="1413485"/>
                  <a:pt x="203910" y="1045011"/>
                  <a:pt x="200778" y="1046055"/>
                </a:cubicBezTo>
                <a:cubicBezTo>
                  <a:pt x="197647" y="1047099"/>
                  <a:pt x="33765" y="1309102"/>
                  <a:pt x="69255" y="1327891"/>
                </a:cubicBezTo>
                <a:cubicBezTo>
                  <a:pt x="104745" y="1346680"/>
                  <a:pt x="350046" y="1191148"/>
                  <a:pt x="413720" y="1158789"/>
                </a:cubicBezTo>
                <a:cubicBezTo>
                  <a:pt x="477394" y="1126430"/>
                  <a:pt x="446079" y="1136868"/>
                  <a:pt x="451298" y="1133737"/>
                </a:cubicBezTo>
                <a:cubicBezTo>
                  <a:pt x="456517" y="1130606"/>
                  <a:pt x="450776" y="1135303"/>
                  <a:pt x="445035" y="114000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64431" y="1385730"/>
            <a:ext cx="6566285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The sequence of tests is used to test a number of types of actions including fetches of IPv4,</a:t>
            </a:r>
          </a:p>
          <a:p>
            <a:r>
              <a:rPr lang="en-US" sz="1350" dirty="0"/>
              <a:t>IPv6 and Dual stack 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8846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See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29" y="1024684"/>
            <a:ext cx="5915025" cy="261951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15904"/>
            <a:ext cx="6858000" cy="14891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33238" y="3512731"/>
            <a:ext cx="434606" cy="87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75" y="1128736"/>
            <a:ext cx="6858000" cy="215153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643170" y="3144627"/>
            <a:ext cx="546578" cy="665946"/>
          </a:xfrm>
          <a:custGeom>
            <a:avLst/>
            <a:gdLst>
              <a:gd name="connsiteX0" fmla="*/ 0 w 728770"/>
              <a:gd name="connsiteY0" fmla="*/ 887928 h 887928"/>
              <a:gd name="connsiteX1" fmla="*/ 103128 w 728770"/>
              <a:gd name="connsiteY1" fmla="*/ 750424 h 887928"/>
              <a:gd name="connsiteX2" fmla="*/ 605017 w 728770"/>
              <a:gd name="connsiteY2" fmla="*/ 56030 h 887928"/>
              <a:gd name="connsiteX3" fmla="*/ 350635 w 728770"/>
              <a:gd name="connsiteY3" fmla="*/ 124782 h 887928"/>
              <a:gd name="connsiteX4" fmla="*/ 605017 w 728770"/>
              <a:gd name="connsiteY4" fmla="*/ 1029 h 887928"/>
              <a:gd name="connsiteX5" fmla="*/ 728770 w 728770"/>
              <a:gd name="connsiteY5" fmla="*/ 207284 h 88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770" h="887928">
                <a:moveTo>
                  <a:pt x="0" y="887928"/>
                </a:moveTo>
                <a:lnTo>
                  <a:pt x="103128" y="750424"/>
                </a:lnTo>
                <a:cubicBezTo>
                  <a:pt x="203964" y="611774"/>
                  <a:pt x="563766" y="160304"/>
                  <a:pt x="605017" y="56030"/>
                </a:cubicBezTo>
                <a:cubicBezTo>
                  <a:pt x="646268" y="-48244"/>
                  <a:pt x="350635" y="133949"/>
                  <a:pt x="350635" y="124782"/>
                </a:cubicBezTo>
                <a:cubicBezTo>
                  <a:pt x="350635" y="115615"/>
                  <a:pt x="541995" y="-12721"/>
                  <a:pt x="605017" y="1029"/>
                </a:cubicBezTo>
                <a:cubicBezTo>
                  <a:pt x="668039" y="14779"/>
                  <a:pt x="728770" y="207284"/>
                  <a:pt x="728770" y="207284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1404929" y="886184"/>
            <a:ext cx="6038779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We use </a:t>
            </a:r>
            <a:r>
              <a:rPr lang="en-US" sz="1350" dirty="0" err="1"/>
              <a:t>tcpdump</a:t>
            </a:r>
            <a:r>
              <a:rPr lang="en-US" sz="1350" dirty="0"/>
              <a:t> to record all packet activity at the experiment’s servers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65656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4085" y="1411955"/>
            <a:ext cx="15215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/>
                <a:cs typeface="AhnbergHand"/>
              </a:rPr>
              <a:t>Outbound SYN</a:t>
            </a:r>
            <a:endParaRPr lang="en-US" sz="135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1020" y="2201848"/>
            <a:ext cx="1877437" cy="5078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/>
                <a:cs typeface="AhnbergHand"/>
              </a:rPr>
              <a:t>Busted SYN ACK</a:t>
            </a:r>
          </a:p>
          <a:p>
            <a:r>
              <a:rPr lang="en-US" sz="1350" dirty="0">
                <a:latin typeface="AhnbergHand"/>
                <a:cs typeface="AhnbergHand"/>
              </a:rPr>
              <a:t>Return path</a:t>
            </a:r>
            <a:endParaRPr lang="en-US" sz="1350" dirty="0"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34083" y="205979"/>
            <a:ext cx="6686550" cy="857250"/>
          </a:xfrm>
        </p:spPr>
        <p:txBody>
          <a:bodyPr/>
          <a:lstStyle/>
          <a:p>
            <a:r>
              <a:rPr lang="en-US" smtClean="0"/>
              <a:t>What we see: Connection </a:t>
            </a:r>
            <a:r>
              <a:rPr lang="en-US" dirty="0" smtClean="0"/>
              <a:t>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588034" y="1686521"/>
            <a:ext cx="3756" cy="195200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Freeform 8"/>
          <p:cNvSpPr/>
          <p:nvPr/>
        </p:nvSpPr>
        <p:spPr>
          <a:xfrm>
            <a:off x="1533381" y="1684703"/>
            <a:ext cx="863411" cy="221322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Freeform 9"/>
          <p:cNvSpPr/>
          <p:nvPr/>
        </p:nvSpPr>
        <p:spPr>
          <a:xfrm>
            <a:off x="1588034" y="1591256"/>
            <a:ext cx="942779" cy="7965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Freeform 10"/>
          <p:cNvSpPr/>
          <p:nvPr/>
        </p:nvSpPr>
        <p:spPr>
          <a:xfrm>
            <a:off x="2400023" y="1819257"/>
            <a:ext cx="117114" cy="62464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2" name="Freeform 11"/>
          <p:cNvSpPr/>
          <p:nvPr/>
        </p:nvSpPr>
        <p:spPr>
          <a:xfrm>
            <a:off x="2524945" y="1647482"/>
            <a:ext cx="15616" cy="140543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4" name="Freeform 13"/>
          <p:cNvSpPr/>
          <p:nvPr/>
        </p:nvSpPr>
        <p:spPr>
          <a:xfrm>
            <a:off x="6046172" y="1484813"/>
            <a:ext cx="533826" cy="717035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5" name="Freeform 14"/>
          <p:cNvSpPr/>
          <p:nvPr/>
        </p:nvSpPr>
        <p:spPr>
          <a:xfrm>
            <a:off x="6051452" y="1350779"/>
            <a:ext cx="502215" cy="888355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6" name="Freeform 15"/>
          <p:cNvSpPr/>
          <p:nvPr/>
        </p:nvSpPr>
        <p:spPr>
          <a:xfrm>
            <a:off x="6280401" y="1335163"/>
            <a:ext cx="421610" cy="7808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7" name="Freeform 16"/>
          <p:cNvSpPr/>
          <p:nvPr/>
        </p:nvSpPr>
        <p:spPr>
          <a:xfrm>
            <a:off x="6709818" y="1358587"/>
            <a:ext cx="15749" cy="601214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8" name="Freeform 17"/>
          <p:cNvSpPr/>
          <p:nvPr/>
        </p:nvSpPr>
        <p:spPr>
          <a:xfrm>
            <a:off x="6569281" y="1967609"/>
            <a:ext cx="140537" cy="218623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9" name="Freeform 18"/>
          <p:cNvSpPr/>
          <p:nvPr/>
        </p:nvSpPr>
        <p:spPr>
          <a:xfrm>
            <a:off x="6600513" y="1366396"/>
            <a:ext cx="85883" cy="93695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0" name="Freeform 19"/>
          <p:cNvSpPr/>
          <p:nvPr/>
        </p:nvSpPr>
        <p:spPr>
          <a:xfrm>
            <a:off x="2532753" y="1274410"/>
            <a:ext cx="3388773" cy="435536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1" name="Freeform 20"/>
          <p:cNvSpPr/>
          <p:nvPr/>
        </p:nvSpPr>
        <p:spPr>
          <a:xfrm>
            <a:off x="4695457" y="1967012"/>
            <a:ext cx="1328063" cy="927309"/>
          </a:xfrm>
          <a:custGeom>
            <a:avLst/>
            <a:gdLst>
              <a:gd name="connsiteX0" fmla="*/ 1717672 w 1770750"/>
              <a:gd name="connsiteY0" fmla="*/ 32028 h 1236412"/>
              <a:gd name="connsiteX1" fmla="*/ 1592750 w 1770750"/>
              <a:gd name="connsiteY1" fmla="*/ 796 h 1236412"/>
              <a:gd name="connsiteX2" fmla="*/ 249843 w 1770750"/>
              <a:gd name="connsiteY2" fmla="*/ 32028 h 1236412"/>
              <a:gd name="connsiteX3" fmla="*/ 83281 w 1770750"/>
              <a:gd name="connsiteY3" fmla="*/ 240240 h 1236412"/>
              <a:gd name="connsiteX4" fmla="*/ 114512 w 1770750"/>
              <a:gd name="connsiteY4" fmla="*/ 1198018 h 1236412"/>
              <a:gd name="connsiteX5" fmla="*/ 229023 w 1770750"/>
              <a:gd name="connsiteY5" fmla="*/ 1062680 h 1236412"/>
              <a:gd name="connsiteX6" fmla="*/ 124922 w 1770750"/>
              <a:gd name="connsiteY6" fmla="*/ 1208428 h 1236412"/>
              <a:gd name="connsiteX7" fmla="*/ 0 w 1770750"/>
              <a:gd name="connsiteY7" fmla="*/ 1135554 h 123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0750" h="1236412">
                <a:moveTo>
                  <a:pt x="1717672" y="32028"/>
                </a:moveTo>
                <a:cubicBezTo>
                  <a:pt x="1777530" y="16412"/>
                  <a:pt x="1837388" y="796"/>
                  <a:pt x="1592750" y="796"/>
                </a:cubicBezTo>
                <a:cubicBezTo>
                  <a:pt x="1348112" y="796"/>
                  <a:pt x="501421" y="-7879"/>
                  <a:pt x="249843" y="32028"/>
                </a:cubicBezTo>
                <a:cubicBezTo>
                  <a:pt x="-1735" y="71935"/>
                  <a:pt x="105836" y="45908"/>
                  <a:pt x="83281" y="240240"/>
                </a:cubicBezTo>
                <a:cubicBezTo>
                  <a:pt x="60726" y="434572"/>
                  <a:pt x="90222" y="1060945"/>
                  <a:pt x="114512" y="1198018"/>
                </a:cubicBezTo>
                <a:cubicBezTo>
                  <a:pt x="138802" y="1335091"/>
                  <a:pt x="227288" y="1060945"/>
                  <a:pt x="229023" y="1062680"/>
                </a:cubicBezTo>
                <a:cubicBezTo>
                  <a:pt x="230758" y="1064415"/>
                  <a:pt x="163092" y="1196282"/>
                  <a:pt x="124922" y="1208428"/>
                </a:cubicBezTo>
                <a:cubicBezTo>
                  <a:pt x="86752" y="1220574"/>
                  <a:pt x="0" y="1135554"/>
                  <a:pt x="0" y="113555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2" name="TextBox 21"/>
          <p:cNvSpPr txBox="1"/>
          <p:nvPr/>
        </p:nvSpPr>
        <p:spPr>
          <a:xfrm rot="20594228">
            <a:off x="4958152" y="2351497"/>
            <a:ext cx="274202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350" dirty="0">
                <a:solidFill>
                  <a:srgbClr val="984807"/>
                </a:solidFill>
                <a:latin typeface="AhnbergHand"/>
                <a:cs typeface="AhnbergHand"/>
              </a:rPr>
              <a:t>What the server sees is an incoming SYN, but no matching incoming ACK</a:t>
            </a:r>
            <a:endParaRPr lang="en-AU" sz="1350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6173" y="1861697"/>
            <a:ext cx="52770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10140" y="1684704"/>
            <a:ext cx="47000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271402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Daily IPv6 Failures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03013"/>
            <a:ext cx="6858000" cy="3876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6651" y="2209618"/>
            <a:ext cx="192693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532FF"/>
                </a:solidFill>
              </a:rPr>
              <a:t>6to4 failure: around 10%</a:t>
            </a:r>
            <a:endParaRPr lang="en-US" sz="1350" dirty="0">
              <a:solidFill>
                <a:srgbClr val="0532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3506" y="3594735"/>
            <a:ext cx="242066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FA00"/>
                </a:solidFill>
              </a:rPr>
              <a:t>Average IPv6 failure: around 2%</a:t>
            </a:r>
            <a:endParaRPr lang="en-US" sz="1350" dirty="0">
              <a:solidFill>
                <a:srgbClr val="00FA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8945" y="4187004"/>
            <a:ext cx="2505429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rgbClr val="FF0000"/>
                </a:solidFill>
              </a:rPr>
              <a:t>Unicast IPv6 failure</a:t>
            </a:r>
            <a:r>
              <a:rPr lang="en-US" sz="1350" dirty="0">
                <a:solidFill>
                  <a:srgbClr val="FF0000"/>
                </a:solidFill>
              </a:rPr>
              <a:t>: </a:t>
            </a:r>
            <a:r>
              <a:rPr lang="en-US" sz="1350">
                <a:solidFill>
                  <a:srgbClr val="FF0000"/>
                </a:solidFill>
              </a:rPr>
              <a:t>around 1.5%</a:t>
            </a:r>
            <a:endParaRPr lang="en-US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4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1392"/>
            <a:ext cx="6172200" cy="857250"/>
          </a:xfrm>
        </p:spPr>
        <p:txBody>
          <a:bodyPr/>
          <a:lstStyle/>
          <a:p>
            <a:r>
              <a:rPr lang="en-AU" dirty="0" smtClean="0"/>
              <a:t>Daily IPv6 Unicast Address Failures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67239"/>
            <a:ext cx="6858000" cy="387626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674495" y="3577590"/>
            <a:ext cx="60807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08885" y="3994785"/>
            <a:ext cx="2903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1.5% failure rate</a:t>
            </a:r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457388" y="3649746"/>
            <a:ext cx="869555" cy="483299"/>
          </a:xfrm>
          <a:custGeom>
            <a:avLst/>
            <a:gdLst>
              <a:gd name="connsiteX0" fmla="*/ 899410 w 1159407"/>
              <a:gd name="connsiteY0" fmla="*/ 642933 h 644399"/>
              <a:gd name="connsiteX1" fmla="*/ 1013710 w 1159407"/>
              <a:gd name="connsiteY1" fmla="*/ 620073 h 644399"/>
              <a:gd name="connsiteX2" fmla="*/ 1120390 w 1159407"/>
              <a:gd name="connsiteY2" fmla="*/ 475293 h 644399"/>
              <a:gd name="connsiteX3" fmla="*/ 297430 w 1159407"/>
              <a:gd name="connsiteY3" fmla="*/ 208593 h 644399"/>
              <a:gd name="connsiteX4" fmla="*/ 76450 w 1159407"/>
              <a:gd name="connsiteY4" fmla="*/ 10473 h 644399"/>
              <a:gd name="connsiteX5" fmla="*/ 250 w 1159407"/>
              <a:gd name="connsiteY5" fmla="*/ 162873 h 644399"/>
              <a:gd name="connsiteX6" fmla="*/ 61210 w 1159407"/>
              <a:gd name="connsiteY6" fmla="*/ 2853 h 644399"/>
              <a:gd name="connsiteX7" fmla="*/ 282190 w 1159407"/>
              <a:gd name="connsiteY7" fmla="*/ 56193 h 6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9407" h="644399">
                <a:moveTo>
                  <a:pt x="899410" y="642933"/>
                </a:moveTo>
                <a:cubicBezTo>
                  <a:pt x="938145" y="645473"/>
                  <a:pt x="976880" y="648013"/>
                  <a:pt x="1013710" y="620073"/>
                </a:cubicBezTo>
                <a:cubicBezTo>
                  <a:pt x="1050540" y="592133"/>
                  <a:pt x="1239770" y="543873"/>
                  <a:pt x="1120390" y="475293"/>
                </a:cubicBezTo>
                <a:cubicBezTo>
                  <a:pt x="1001010" y="406713"/>
                  <a:pt x="471420" y="286063"/>
                  <a:pt x="297430" y="208593"/>
                </a:cubicBezTo>
                <a:cubicBezTo>
                  <a:pt x="123440" y="131123"/>
                  <a:pt x="125980" y="18093"/>
                  <a:pt x="76450" y="10473"/>
                </a:cubicBezTo>
                <a:cubicBezTo>
                  <a:pt x="26920" y="2853"/>
                  <a:pt x="2790" y="164143"/>
                  <a:pt x="250" y="162873"/>
                </a:cubicBezTo>
                <a:cubicBezTo>
                  <a:pt x="-2290" y="161603"/>
                  <a:pt x="14220" y="20633"/>
                  <a:pt x="61210" y="2853"/>
                </a:cubicBezTo>
                <a:cubicBezTo>
                  <a:pt x="108200" y="-14927"/>
                  <a:pt x="282190" y="56193"/>
                  <a:pt x="282190" y="56193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95181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1.5% failure for unicast V6 is unacceptable!</a:t>
            </a:r>
          </a:p>
          <a:p>
            <a:r>
              <a:rPr lang="en-US" dirty="0" smtClean="0"/>
              <a:t>Why is this happening</a:t>
            </a:r>
          </a:p>
          <a:p>
            <a:pPr lvl="1"/>
            <a:r>
              <a:rPr lang="en-US" dirty="0" smtClean="0"/>
              <a:t>Auto-</a:t>
            </a:r>
            <a:r>
              <a:rPr lang="en-US" dirty="0" err="1" smtClean="0"/>
              <a:t>tunnelling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Lousy CPE firmware?</a:t>
            </a:r>
          </a:p>
          <a:p>
            <a:pPr lvl="1"/>
            <a:r>
              <a:rPr lang="en-US" dirty="0" smtClean="0"/>
              <a:t>Strange firewall filters?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But is all of this due to local configuration / equipment? </a:t>
            </a:r>
          </a:p>
          <a:p>
            <a:r>
              <a:rPr lang="en-US" dirty="0" smtClean="0"/>
              <a:t>What is the comparable view in IPv4?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57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05" y="1268017"/>
            <a:ext cx="6247408" cy="3531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IPv4 Connection Failure</a:t>
            </a:r>
            <a:endParaRPr lang="en-A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765935" y="3474720"/>
            <a:ext cx="5372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97480" y="3909060"/>
            <a:ext cx="2903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0.2% failure rate</a:t>
            </a:r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645983" y="3564021"/>
            <a:ext cx="869555" cy="483299"/>
          </a:xfrm>
          <a:custGeom>
            <a:avLst/>
            <a:gdLst>
              <a:gd name="connsiteX0" fmla="*/ 899410 w 1159407"/>
              <a:gd name="connsiteY0" fmla="*/ 642933 h 644399"/>
              <a:gd name="connsiteX1" fmla="*/ 1013710 w 1159407"/>
              <a:gd name="connsiteY1" fmla="*/ 620073 h 644399"/>
              <a:gd name="connsiteX2" fmla="*/ 1120390 w 1159407"/>
              <a:gd name="connsiteY2" fmla="*/ 475293 h 644399"/>
              <a:gd name="connsiteX3" fmla="*/ 297430 w 1159407"/>
              <a:gd name="connsiteY3" fmla="*/ 208593 h 644399"/>
              <a:gd name="connsiteX4" fmla="*/ 76450 w 1159407"/>
              <a:gd name="connsiteY4" fmla="*/ 10473 h 644399"/>
              <a:gd name="connsiteX5" fmla="*/ 250 w 1159407"/>
              <a:gd name="connsiteY5" fmla="*/ 162873 h 644399"/>
              <a:gd name="connsiteX6" fmla="*/ 61210 w 1159407"/>
              <a:gd name="connsiteY6" fmla="*/ 2853 h 644399"/>
              <a:gd name="connsiteX7" fmla="*/ 282190 w 1159407"/>
              <a:gd name="connsiteY7" fmla="*/ 56193 h 6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9407" h="644399">
                <a:moveTo>
                  <a:pt x="899410" y="642933"/>
                </a:moveTo>
                <a:cubicBezTo>
                  <a:pt x="938145" y="645473"/>
                  <a:pt x="976880" y="648013"/>
                  <a:pt x="1013710" y="620073"/>
                </a:cubicBezTo>
                <a:cubicBezTo>
                  <a:pt x="1050540" y="592133"/>
                  <a:pt x="1239770" y="543873"/>
                  <a:pt x="1120390" y="475293"/>
                </a:cubicBezTo>
                <a:cubicBezTo>
                  <a:pt x="1001010" y="406713"/>
                  <a:pt x="471420" y="286063"/>
                  <a:pt x="297430" y="208593"/>
                </a:cubicBezTo>
                <a:cubicBezTo>
                  <a:pt x="123440" y="131123"/>
                  <a:pt x="125980" y="18093"/>
                  <a:pt x="76450" y="10473"/>
                </a:cubicBezTo>
                <a:cubicBezTo>
                  <a:pt x="26920" y="2853"/>
                  <a:pt x="2790" y="164143"/>
                  <a:pt x="250" y="162873"/>
                </a:cubicBezTo>
                <a:cubicBezTo>
                  <a:pt x="-2290" y="161603"/>
                  <a:pt x="14220" y="20633"/>
                  <a:pt x="61210" y="2853"/>
                </a:cubicBezTo>
                <a:cubicBezTo>
                  <a:pt x="108200" y="-14927"/>
                  <a:pt x="282190" y="56193"/>
                  <a:pt x="282190" y="56193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3439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IPv4 failures are around 1 in 500</a:t>
            </a:r>
          </a:p>
          <a:p>
            <a:r>
              <a:rPr lang="en-US" dirty="0" smtClean="0"/>
              <a:t>And we are pretty sure its NOT:</a:t>
            </a:r>
          </a:p>
          <a:p>
            <a:pPr lvl="1"/>
            <a:r>
              <a:rPr lang="en-US" dirty="0" smtClean="0"/>
              <a:t>Auto-</a:t>
            </a:r>
            <a:r>
              <a:rPr lang="en-US" dirty="0" err="1" smtClean="0"/>
              <a:t>tunnelling</a:t>
            </a:r>
            <a:endParaRPr lang="en-US" dirty="0" smtClean="0"/>
          </a:p>
          <a:p>
            <a:pPr lvl="1"/>
            <a:r>
              <a:rPr lang="en-US" dirty="0" smtClean="0"/>
              <a:t>Lousy CPE firmware</a:t>
            </a:r>
          </a:p>
          <a:p>
            <a:pPr lvl="1"/>
            <a:r>
              <a:rPr lang="en-US" dirty="0" smtClean="0"/>
              <a:t>Strange firewall filters</a:t>
            </a:r>
          </a:p>
          <a:p>
            <a:pPr lvl="1"/>
            <a:endParaRPr lang="en-US" dirty="0"/>
          </a:p>
          <a:p>
            <a:r>
              <a:rPr lang="en-US" dirty="0" smtClean="0"/>
              <a:t>So what is the reason for this residual asymmetric failure rate?</a:t>
            </a:r>
          </a:p>
          <a:p>
            <a:r>
              <a:rPr lang="en-US" dirty="0" smtClean="0"/>
              <a:t>Is it asymmetric routing connectivity?</a:t>
            </a:r>
          </a:p>
        </p:txBody>
      </p:sp>
    </p:spTree>
    <p:extLst>
      <p:ext uri="{BB962C8B-B14F-4D97-AF65-F5344CB8AC3E}">
        <p14:creationId xmlns:p14="http://schemas.microsoft.com/office/powerpoint/2010/main" val="2045958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Route Views Routing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25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543302"/>
            <a:ext cx="6166484" cy="46248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28363" y="121825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owderfinger Type"/>
                <a:cs typeface="Powderfinger Type"/>
              </a:rPr>
              <a:t>25 Years of Routing the Internet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4204" y="994310"/>
            <a:ext cx="4156364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is a compound view pulled together from each of the IPv4 routing peers of Route Views and RIS</a:t>
            </a:r>
            <a:endParaRPr lang="en-US" sz="135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50681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83182"/>
            <a:ext cx="5367653" cy="3843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12395"/>
            <a:ext cx="5915025" cy="994172"/>
          </a:xfrm>
        </p:spPr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1006567"/>
            <a:ext cx="5419641" cy="389845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729" y="1285040"/>
            <a:ext cx="5915025" cy="3263504"/>
          </a:xfrm>
        </p:spPr>
        <p:txBody>
          <a:bodyPr/>
          <a:lstStyle/>
          <a:p>
            <a:r>
              <a:rPr lang="en-US" dirty="0"/>
              <a:t>All telephones were equally reachable</a:t>
            </a:r>
          </a:p>
          <a:p>
            <a:r>
              <a:rPr lang="en-US" dirty="0" smtClean="0"/>
              <a:t>Anyone could dial anyone else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385" y="2094523"/>
            <a:ext cx="4018376" cy="273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13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52525"/>
            <a:ext cx="6858000" cy="3857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832" y="217409"/>
            <a:ext cx="6603438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IPv4  - 2015/16 IPv4 Route Views + RIS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 flipH="1">
            <a:off x="7738111" y="1163526"/>
            <a:ext cx="194168" cy="1917812"/>
          </a:xfrm>
          <a:custGeom>
            <a:avLst/>
            <a:gdLst>
              <a:gd name="connsiteX0" fmla="*/ 93951 w 150595"/>
              <a:gd name="connsiteY0" fmla="*/ 306726 h 1563181"/>
              <a:gd name="connsiteX1" fmla="*/ 77767 w 150595"/>
              <a:gd name="connsiteY1" fmla="*/ 169161 h 1563181"/>
              <a:gd name="connsiteX2" fmla="*/ 13030 w 150595"/>
              <a:gd name="connsiteY2" fmla="*/ 88241 h 1563181"/>
              <a:gd name="connsiteX3" fmla="*/ 13030 w 150595"/>
              <a:gd name="connsiteY3" fmla="*/ 1512439 h 1563181"/>
              <a:gd name="connsiteX4" fmla="*/ 150595 w 150595"/>
              <a:gd name="connsiteY4" fmla="*/ 1269678 h 15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595" h="1563181">
                <a:moveTo>
                  <a:pt x="93951" y="306726"/>
                </a:moveTo>
                <a:cubicBezTo>
                  <a:pt x="92602" y="256150"/>
                  <a:pt x="91254" y="205575"/>
                  <a:pt x="77767" y="169161"/>
                </a:cubicBezTo>
                <a:cubicBezTo>
                  <a:pt x="64280" y="132747"/>
                  <a:pt x="23819" y="-135639"/>
                  <a:pt x="13030" y="88241"/>
                </a:cubicBezTo>
                <a:cubicBezTo>
                  <a:pt x="2240" y="312121"/>
                  <a:pt x="-9897" y="1315533"/>
                  <a:pt x="13030" y="1512439"/>
                </a:cubicBezTo>
                <a:cubicBezTo>
                  <a:pt x="35957" y="1709345"/>
                  <a:pt x="150595" y="1269678"/>
                  <a:pt x="150595" y="1269678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1271832" y="1484735"/>
            <a:ext cx="4156364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is a view pulled together from each of the routing peers of Route Views and RIS</a:t>
            </a:r>
            <a:endParaRPr lang="en-US" sz="135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5450" y="3025357"/>
            <a:ext cx="210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That</a:t>
            </a:r>
            <a:r>
              <a:rPr lang="mr-IN" sz="120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’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s a range of 100,000 routes!</a:t>
            </a:r>
            <a:endParaRPr lang="en-US" sz="1200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10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 smtClean="0"/>
              <a:t>ifferent peers see a slightly different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is this just traffic engineering more specifics?</a:t>
            </a:r>
          </a:p>
          <a:p>
            <a:r>
              <a:rPr lang="en-US" dirty="0" smtClean="0"/>
              <a:t>Or do different peers see a different set of reachable addresses in the routing 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65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50" y="1285875"/>
            <a:ext cx="6438053" cy="3621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595" y="18947"/>
            <a:ext cx="6516308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Address Span </a:t>
            </a:r>
            <a:br>
              <a:rPr lang="en-US" dirty="0" smtClean="0"/>
            </a:br>
            <a:r>
              <a:rPr lang="en-US" dirty="0" smtClean="0"/>
              <a:t>(Route Views + RIS data sets)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1331595" y="2310191"/>
            <a:ext cx="237440" cy="541472"/>
          </a:xfrm>
          <a:custGeom>
            <a:avLst/>
            <a:gdLst>
              <a:gd name="connsiteX0" fmla="*/ 50251 w 316586"/>
              <a:gd name="connsiteY0" fmla="*/ 633091 h 721962"/>
              <a:gd name="connsiteX1" fmla="*/ 229006 w 316586"/>
              <a:gd name="connsiteY1" fmla="*/ 701843 h 721962"/>
              <a:gd name="connsiteX2" fmla="*/ 297758 w 316586"/>
              <a:gd name="connsiteY2" fmla="*/ 316833 h 721962"/>
              <a:gd name="connsiteX3" fmla="*/ 290883 w 316586"/>
              <a:gd name="connsiteY3" fmla="*/ 62451 h 721962"/>
              <a:gd name="connsiteX4" fmla="*/ 15875 w 316586"/>
              <a:gd name="connsiteY4" fmla="*/ 41825 h 721962"/>
              <a:gd name="connsiteX5" fmla="*/ 57127 w 316586"/>
              <a:gd name="connsiteY5" fmla="*/ 557464 h 72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86" h="721962">
                <a:moveTo>
                  <a:pt x="50251" y="633091"/>
                </a:moveTo>
                <a:cubicBezTo>
                  <a:pt x="119003" y="693822"/>
                  <a:pt x="187755" y="754553"/>
                  <a:pt x="229006" y="701843"/>
                </a:cubicBezTo>
                <a:cubicBezTo>
                  <a:pt x="270257" y="649133"/>
                  <a:pt x="287445" y="423398"/>
                  <a:pt x="297758" y="316833"/>
                </a:cubicBezTo>
                <a:cubicBezTo>
                  <a:pt x="308071" y="210268"/>
                  <a:pt x="337863" y="108286"/>
                  <a:pt x="290883" y="62451"/>
                </a:cubicBezTo>
                <a:cubicBezTo>
                  <a:pt x="243903" y="16616"/>
                  <a:pt x="54834" y="-40677"/>
                  <a:pt x="15875" y="41825"/>
                </a:cubicBezTo>
                <a:cubicBezTo>
                  <a:pt x="-23084" y="124327"/>
                  <a:pt x="17021" y="340895"/>
                  <a:pt x="57127" y="5574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63358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50" y="1285875"/>
            <a:ext cx="6438053" cy="3621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595" y="18947"/>
            <a:ext cx="6516308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Address Span </a:t>
            </a:r>
            <a:br>
              <a:rPr lang="en-US" dirty="0" smtClean="0"/>
            </a:br>
            <a:r>
              <a:rPr lang="en-US" dirty="0" smtClean="0"/>
              <a:t>(Route Views + RIS data sets)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34548" y="1822351"/>
            <a:ext cx="15696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15 M Addresses</a:t>
            </a:r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839649" y="1554073"/>
            <a:ext cx="3603385" cy="406778"/>
          </a:xfrm>
          <a:custGeom>
            <a:avLst/>
            <a:gdLst>
              <a:gd name="connsiteX0" fmla="*/ 0 w 4804513"/>
              <a:gd name="connsiteY0" fmla="*/ 542371 h 542371"/>
              <a:gd name="connsiteX1" fmla="*/ 2063469 w 4804513"/>
              <a:gd name="connsiteY1" fmla="*/ 121585 h 542371"/>
              <a:gd name="connsiteX2" fmla="*/ 3965097 w 4804513"/>
              <a:gd name="connsiteY2" fmla="*/ 48757 h 542371"/>
              <a:gd name="connsiteX3" fmla="*/ 4782393 w 4804513"/>
              <a:gd name="connsiteY3" fmla="*/ 105401 h 542371"/>
              <a:gd name="connsiteX4" fmla="*/ 4588184 w 4804513"/>
              <a:gd name="connsiteY4" fmla="*/ 205 h 542371"/>
              <a:gd name="connsiteX5" fmla="*/ 4766209 w 4804513"/>
              <a:gd name="connsiteY5" fmla="*/ 137769 h 542371"/>
              <a:gd name="connsiteX6" fmla="*/ 4515356 w 4804513"/>
              <a:gd name="connsiteY6" fmla="*/ 178230 h 5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4513" h="542371">
                <a:moveTo>
                  <a:pt x="0" y="542371"/>
                </a:moveTo>
                <a:cubicBezTo>
                  <a:pt x="701310" y="373112"/>
                  <a:pt x="1402620" y="203854"/>
                  <a:pt x="2063469" y="121585"/>
                </a:cubicBezTo>
                <a:cubicBezTo>
                  <a:pt x="2724318" y="39316"/>
                  <a:pt x="3511943" y="51454"/>
                  <a:pt x="3965097" y="48757"/>
                </a:cubicBezTo>
                <a:cubicBezTo>
                  <a:pt x="4418251" y="46060"/>
                  <a:pt x="4678545" y="113493"/>
                  <a:pt x="4782393" y="105401"/>
                </a:cubicBezTo>
                <a:cubicBezTo>
                  <a:pt x="4886241" y="97309"/>
                  <a:pt x="4590881" y="-5190"/>
                  <a:pt x="4588184" y="205"/>
                </a:cubicBezTo>
                <a:cubicBezTo>
                  <a:pt x="4585487" y="5600"/>
                  <a:pt x="4778347" y="108098"/>
                  <a:pt x="4766209" y="137769"/>
                </a:cubicBezTo>
                <a:cubicBezTo>
                  <a:pt x="4754071" y="167440"/>
                  <a:pt x="4634713" y="172835"/>
                  <a:pt x="4515356" y="17823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 7"/>
          <p:cNvSpPr/>
          <p:nvPr/>
        </p:nvSpPr>
        <p:spPr>
          <a:xfrm>
            <a:off x="7443033" y="1313008"/>
            <a:ext cx="390129" cy="888908"/>
          </a:xfrm>
          <a:custGeom>
            <a:avLst/>
            <a:gdLst>
              <a:gd name="connsiteX0" fmla="*/ 146740 w 520172"/>
              <a:gd name="connsiteY0" fmla="*/ 56169 h 1185211"/>
              <a:gd name="connsiteX1" fmla="*/ 17267 w 520172"/>
              <a:gd name="connsiteY1" fmla="*/ 1148594 h 1185211"/>
              <a:gd name="connsiteX2" fmla="*/ 486606 w 520172"/>
              <a:gd name="connsiteY2" fmla="*/ 849189 h 1185211"/>
              <a:gd name="connsiteX3" fmla="*/ 454237 w 520172"/>
              <a:gd name="connsiteY3" fmla="*/ 88537 h 1185211"/>
              <a:gd name="connsiteX4" fmla="*/ 227660 w 520172"/>
              <a:gd name="connsiteY4" fmla="*/ 15709 h 118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172" h="1185211">
                <a:moveTo>
                  <a:pt x="146740" y="56169"/>
                </a:moveTo>
                <a:cubicBezTo>
                  <a:pt x="53681" y="536296"/>
                  <a:pt x="-39377" y="1016424"/>
                  <a:pt x="17267" y="1148594"/>
                </a:cubicBezTo>
                <a:cubicBezTo>
                  <a:pt x="73911" y="1280764"/>
                  <a:pt x="413778" y="1025865"/>
                  <a:pt x="486606" y="849189"/>
                </a:cubicBezTo>
                <a:cubicBezTo>
                  <a:pt x="559434" y="672513"/>
                  <a:pt x="497395" y="227450"/>
                  <a:pt x="454237" y="88537"/>
                </a:cubicBezTo>
                <a:cubicBezTo>
                  <a:pt x="411079" y="-50376"/>
                  <a:pt x="227660" y="15709"/>
                  <a:pt x="227660" y="15709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33911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Each peer of </a:t>
            </a:r>
            <a:r>
              <a:rPr lang="en-US" dirty="0" err="1" smtClean="0"/>
              <a:t>RouteViews</a:t>
            </a:r>
            <a:r>
              <a:rPr lang="en-US" dirty="0" smtClean="0"/>
              <a:t> and RIS announces a span of addresses that appears to be a unique span. </a:t>
            </a:r>
          </a:p>
          <a:p>
            <a:r>
              <a:rPr lang="en-US" dirty="0" smtClean="0"/>
              <a:t>In total, these spans agree with other to within ~20M addresses, but this means that there are potentially some 20M uniquely addressed endpoints that cannot be reached from all other endpoints. </a:t>
            </a:r>
          </a:p>
          <a:p>
            <a:r>
              <a:rPr lang="en-US" dirty="0" smtClean="0"/>
              <a:t>This variation is stable over time for each peer, so its not transient routing that is generating this – the reasons for this difference in reachability are structural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14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IPv6?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90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97" y="1096864"/>
            <a:ext cx="6620806" cy="4046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273845"/>
            <a:ext cx="5915025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Route Views view of IPv6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91973" y="3116871"/>
            <a:ext cx="16417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/>
                <a:cs typeface="AhnbergHand"/>
              </a:rPr>
              <a:t>World IPv6 Day</a:t>
            </a:r>
            <a:endParaRPr lang="en-US" sz="1350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3637" y="3773807"/>
            <a:ext cx="22317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/>
                <a:cs typeface="AhnbergHand"/>
              </a:rPr>
              <a:t>IANA IPv4 Exhaustion</a:t>
            </a:r>
            <a:endParaRPr lang="en-US" sz="1350" dirty="0">
              <a:latin typeface="AhnbergHand"/>
              <a:cs typeface="AhnbergHand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466653" y="4073992"/>
            <a:ext cx="520641" cy="219545"/>
          </a:xfrm>
          <a:custGeom>
            <a:avLst/>
            <a:gdLst>
              <a:gd name="connsiteX0" fmla="*/ 0 w 694188"/>
              <a:gd name="connsiteY0" fmla="*/ 0 h 200121"/>
              <a:gd name="connsiteX1" fmla="*/ 654242 w 694188"/>
              <a:gd name="connsiteY1" fmla="*/ 153939 h 200121"/>
              <a:gd name="connsiteX2" fmla="*/ 623454 w 694188"/>
              <a:gd name="connsiteY2" fmla="*/ 61576 h 200121"/>
              <a:gd name="connsiteX3" fmla="*/ 692727 w 694188"/>
              <a:gd name="connsiteY3" fmla="*/ 146242 h 200121"/>
              <a:gd name="connsiteX4" fmla="*/ 546485 w 694188"/>
              <a:gd name="connsiteY4" fmla="*/ 200121 h 20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188" h="200121">
                <a:moveTo>
                  <a:pt x="0" y="0"/>
                </a:moveTo>
                <a:cubicBezTo>
                  <a:pt x="275166" y="71838"/>
                  <a:pt x="550333" y="143676"/>
                  <a:pt x="654242" y="153939"/>
                </a:cubicBezTo>
                <a:cubicBezTo>
                  <a:pt x="758151" y="164202"/>
                  <a:pt x="617040" y="62859"/>
                  <a:pt x="623454" y="61576"/>
                </a:cubicBezTo>
                <a:cubicBezTo>
                  <a:pt x="629868" y="60293"/>
                  <a:pt x="705555" y="123151"/>
                  <a:pt x="692727" y="146242"/>
                </a:cubicBezTo>
                <a:cubicBezTo>
                  <a:pt x="679899" y="169333"/>
                  <a:pt x="613192" y="184727"/>
                  <a:pt x="546485" y="20012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reeform 10"/>
          <p:cNvSpPr/>
          <p:nvPr/>
        </p:nvSpPr>
        <p:spPr>
          <a:xfrm>
            <a:off x="4633113" y="3382509"/>
            <a:ext cx="807038" cy="531091"/>
          </a:xfrm>
          <a:custGeom>
            <a:avLst/>
            <a:gdLst>
              <a:gd name="connsiteX0" fmla="*/ 0 w 1076051"/>
              <a:gd name="connsiteY0" fmla="*/ 0 h 708121"/>
              <a:gd name="connsiteX1" fmla="*/ 692727 w 1076051"/>
              <a:gd name="connsiteY1" fmla="*/ 461818 h 708121"/>
              <a:gd name="connsiteX2" fmla="*/ 1023697 w 1076051"/>
              <a:gd name="connsiteY2" fmla="*/ 669636 h 708121"/>
              <a:gd name="connsiteX3" fmla="*/ 1031394 w 1076051"/>
              <a:gd name="connsiteY3" fmla="*/ 577272 h 708121"/>
              <a:gd name="connsiteX4" fmla="*/ 1069879 w 1076051"/>
              <a:gd name="connsiteY4" fmla="*/ 677333 h 708121"/>
              <a:gd name="connsiteX5" fmla="*/ 885151 w 1076051"/>
              <a:gd name="connsiteY5" fmla="*/ 708121 h 70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051" h="708121">
                <a:moveTo>
                  <a:pt x="0" y="0"/>
                </a:moveTo>
                <a:lnTo>
                  <a:pt x="692727" y="461818"/>
                </a:lnTo>
                <a:cubicBezTo>
                  <a:pt x="863343" y="573424"/>
                  <a:pt x="967252" y="650394"/>
                  <a:pt x="1023697" y="669636"/>
                </a:cubicBezTo>
                <a:cubicBezTo>
                  <a:pt x="1080142" y="688878"/>
                  <a:pt x="1023697" y="575989"/>
                  <a:pt x="1031394" y="577272"/>
                </a:cubicBezTo>
                <a:cubicBezTo>
                  <a:pt x="1039091" y="578555"/>
                  <a:pt x="1094253" y="655525"/>
                  <a:pt x="1069879" y="677333"/>
                </a:cubicBezTo>
                <a:cubicBezTo>
                  <a:pt x="1045505" y="699141"/>
                  <a:pt x="965328" y="703631"/>
                  <a:pt x="885151" y="70812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5151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IPv6 Routes in 2015/16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73" y="1157097"/>
            <a:ext cx="6386513" cy="3903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9110" y="1565676"/>
            <a:ext cx="1340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That</a:t>
            </a:r>
            <a:r>
              <a:rPr lang="mr-IN" sz="120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’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s a</a:t>
            </a:r>
          </a:p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range of 2,300</a:t>
            </a:r>
          </a:p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routes!</a:t>
            </a:r>
            <a:endParaRPr lang="en-US" sz="1200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319677" y="1845948"/>
            <a:ext cx="1854952" cy="288799"/>
          </a:xfrm>
          <a:custGeom>
            <a:avLst/>
            <a:gdLst>
              <a:gd name="connsiteX0" fmla="*/ 0 w 2473269"/>
              <a:gd name="connsiteY0" fmla="*/ 281937 h 385065"/>
              <a:gd name="connsiteX1" fmla="*/ 1801300 w 2473269"/>
              <a:gd name="connsiteY1" fmla="*/ 213185 h 385065"/>
              <a:gd name="connsiteX2" fmla="*/ 2433817 w 2473269"/>
              <a:gd name="connsiteY2" fmla="*/ 240686 h 385065"/>
              <a:gd name="connsiteX3" fmla="*/ 2255062 w 2473269"/>
              <a:gd name="connsiteY3" fmla="*/ 54 h 385065"/>
              <a:gd name="connsiteX4" fmla="*/ 2468193 w 2473269"/>
              <a:gd name="connsiteY4" fmla="*/ 220060 h 385065"/>
              <a:gd name="connsiteX5" fmla="*/ 2385690 w 2473269"/>
              <a:gd name="connsiteY5" fmla="*/ 385065 h 38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3269" h="385065">
                <a:moveTo>
                  <a:pt x="0" y="281937"/>
                </a:moveTo>
                <a:lnTo>
                  <a:pt x="1801300" y="213185"/>
                </a:lnTo>
                <a:cubicBezTo>
                  <a:pt x="2206936" y="206310"/>
                  <a:pt x="2358190" y="276208"/>
                  <a:pt x="2433817" y="240686"/>
                </a:cubicBezTo>
                <a:cubicBezTo>
                  <a:pt x="2509444" y="205164"/>
                  <a:pt x="2249333" y="3492"/>
                  <a:pt x="2255062" y="54"/>
                </a:cubicBezTo>
                <a:cubicBezTo>
                  <a:pt x="2260791" y="-3384"/>
                  <a:pt x="2446422" y="155891"/>
                  <a:pt x="2468193" y="220060"/>
                </a:cubicBezTo>
                <a:cubicBezTo>
                  <a:pt x="2489964" y="284229"/>
                  <a:pt x="2437827" y="334647"/>
                  <a:pt x="2385690" y="38506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reeform 5"/>
          <p:cNvSpPr/>
          <p:nvPr/>
        </p:nvSpPr>
        <p:spPr>
          <a:xfrm>
            <a:off x="7305597" y="1507372"/>
            <a:ext cx="159138" cy="1147569"/>
          </a:xfrm>
          <a:custGeom>
            <a:avLst/>
            <a:gdLst>
              <a:gd name="connsiteX0" fmla="*/ 170933 w 212184"/>
              <a:gd name="connsiteY0" fmla="*/ 224607 h 1530092"/>
              <a:gd name="connsiteX1" fmla="*/ 143433 w 212184"/>
              <a:gd name="connsiteY1" fmla="*/ 155855 h 1530092"/>
              <a:gd name="connsiteX2" fmla="*/ 33430 w 212184"/>
              <a:gd name="connsiteY2" fmla="*/ 87103 h 1530092"/>
              <a:gd name="connsiteX3" fmla="*/ 12804 w 212184"/>
              <a:gd name="connsiteY3" fmla="*/ 1482766 h 1530092"/>
              <a:gd name="connsiteX4" fmla="*/ 212184 w 212184"/>
              <a:gd name="connsiteY4" fmla="*/ 1228385 h 153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184" h="1530092">
                <a:moveTo>
                  <a:pt x="170933" y="224607"/>
                </a:moveTo>
                <a:cubicBezTo>
                  <a:pt x="168641" y="201689"/>
                  <a:pt x="166350" y="178772"/>
                  <a:pt x="143433" y="155855"/>
                </a:cubicBezTo>
                <a:cubicBezTo>
                  <a:pt x="120516" y="132938"/>
                  <a:pt x="55201" y="-134049"/>
                  <a:pt x="33430" y="87103"/>
                </a:cubicBezTo>
                <a:cubicBezTo>
                  <a:pt x="11659" y="308255"/>
                  <a:pt x="-16988" y="1292552"/>
                  <a:pt x="12804" y="1482766"/>
                </a:cubicBezTo>
                <a:cubicBezTo>
                  <a:pt x="42596" y="1672980"/>
                  <a:pt x="212184" y="1228385"/>
                  <a:pt x="212184" y="122838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31892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Announced Address Span Variation (RV + RIS)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51" y="1268017"/>
            <a:ext cx="6197982" cy="37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13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307" y="200448"/>
            <a:ext cx="6172200" cy="857250"/>
          </a:xfrm>
        </p:spPr>
        <p:txBody>
          <a:bodyPr/>
          <a:lstStyle/>
          <a:p>
            <a:r>
              <a:rPr lang="en-US" dirty="0" smtClean="0"/>
              <a:t>IPv6 Announced Address Span Variation (RV + RIS)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2" y="1245894"/>
            <a:ext cx="6265015" cy="382917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7138216" y="1585415"/>
            <a:ext cx="176984" cy="885582"/>
          </a:xfrm>
          <a:custGeom>
            <a:avLst/>
            <a:gdLst>
              <a:gd name="connsiteX0" fmla="*/ 206482 w 235979"/>
              <a:gd name="connsiteY0" fmla="*/ 260604 h 1180776"/>
              <a:gd name="connsiteX1" fmla="*/ 125366 w 235979"/>
              <a:gd name="connsiteY1" fmla="*/ 76249 h 1180776"/>
              <a:gd name="connsiteX2" fmla="*/ 7379 w 235979"/>
              <a:gd name="connsiteY2" fmla="*/ 90997 h 1180776"/>
              <a:gd name="connsiteX3" fmla="*/ 36876 w 235979"/>
              <a:gd name="connsiteY3" fmla="*/ 1152881 h 1180776"/>
              <a:gd name="connsiteX4" fmla="*/ 235979 w 235979"/>
              <a:gd name="connsiteY4" fmla="*/ 894784 h 118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79" h="1180776">
                <a:moveTo>
                  <a:pt x="206482" y="260604"/>
                </a:moveTo>
                <a:cubicBezTo>
                  <a:pt x="182516" y="182560"/>
                  <a:pt x="158550" y="104517"/>
                  <a:pt x="125366" y="76249"/>
                </a:cubicBezTo>
                <a:cubicBezTo>
                  <a:pt x="92182" y="47981"/>
                  <a:pt x="22127" y="-88442"/>
                  <a:pt x="7379" y="90997"/>
                </a:cubicBezTo>
                <a:cubicBezTo>
                  <a:pt x="-7369" y="270436"/>
                  <a:pt x="-1224" y="1018917"/>
                  <a:pt x="36876" y="1152881"/>
                </a:cubicBezTo>
                <a:cubicBezTo>
                  <a:pt x="74976" y="1286846"/>
                  <a:pt x="235979" y="894784"/>
                  <a:pt x="235979" y="894784"/>
                </a:cubicBezTo>
              </a:path>
            </a:pathLst>
          </a:cu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0346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82" y="931545"/>
            <a:ext cx="7044453" cy="4160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192" y="1927179"/>
            <a:ext cx="6881543" cy="178219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Are all connected endpoints </a:t>
            </a:r>
            <a:r>
              <a:rPr lang="en-US" b="1" dirty="0">
                <a:solidFill>
                  <a:schemeClr val="bg1"/>
                </a:solidFill>
              </a:rPr>
              <a:t>equally </a:t>
            </a:r>
            <a:r>
              <a:rPr lang="en-US" b="1" dirty="0">
                <a:solidFill>
                  <a:schemeClr val="bg1"/>
                </a:solidFill>
              </a:rPr>
              <a:t>reachable</a:t>
            </a:r>
            <a:r>
              <a:rPr lang="en-US" b="1" dirty="0">
                <a:solidFill>
                  <a:schemeClr val="bg1"/>
                </a:solidFill>
              </a:rPr>
              <a:t>?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</a:rPr>
              <a:t>Can anyone can reach anyone else?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69957" y="479677"/>
            <a:ext cx="3283719" cy="309875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4046195" y="49461"/>
            <a:ext cx="13131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100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968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“default”?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759" y="1869673"/>
            <a:ext cx="7326559" cy="2754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don’t know!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There </a:t>
            </a:r>
            <a:r>
              <a:rPr lang="en-US" dirty="0" smtClean="0"/>
              <a:t>is no “default” route set that we can all agree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76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“default”?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best “default” is an informal quorum</a:t>
            </a:r>
          </a:p>
          <a:p>
            <a:pPr lvl="1"/>
            <a:r>
              <a:rPr lang="en-US" dirty="0" smtClean="0"/>
              <a:t>So lets define this quorum by arbitrarily setting the quorum threshold at 2/3</a:t>
            </a:r>
          </a:p>
          <a:p>
            <a:pPr lvl="1"/>
            <a:r>
              <a:rPr lang="en-US" dirty="0" smtClean="0"/>
              <a:t>i.e. if 2/3 of the peers of a route collector advertise a route then it is part of the default quorum.</a:t>
            </a:r>
          </a:p>
          <a:p>
            <a:r>
              <a:rPr lang="en-US" dirty="0"/>
              <a:t>I</a:t>
            </a:r>
            <a:r>
              <a:rPr lang="en-US" dirty="0" smtClean="0"/>
              <a:t>ndividual peer networks will contain route sets that differ from this quorum by having both additional prefixes and holes.</a:t>
            </a:r>
          </a:p>
          <a:p>
            <a:pPr lvl="1"/>
            <a:r>
              <a:rPr lang="en-US" dirty="0" smtClean="0"/>
              <a:t>Lets look at the variance from the quorum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07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“Quorum” deviation view of IPv4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7" y="1173079"/>
            <a:ext cx="5770001" cy="38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8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magnified 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8" y="1029296"/>
            <a:ext cx="5915025" cy="3943350"/>
          </a:xfrm>
        </p:spPr>
      </p:pic>
    </p:spTree>
    <p:extLst>
      <p:ext uri="{BB962C8B-B14F-4D97-AF65-F5344CB8AC3E}">
        <p14:creationId xmlns:p14="http://schemas.microsoft.com/office/powerpoint/2010/main" val="1959700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“Quorum” Deviation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79" y="1069522"/>
            <a:ext cx="5945319" cy="396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38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Zooming 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07" y="1119366"/>
            <a:ext cx="5971101" cy="39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8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Again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15" y="1190671"/>
            <a:ext cx="5384600" cy="358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26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7126"/>
            <a:ext cx="6692265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Quorum Deviation for RVA IPv4 </a:t>
            </a:r>
            <a:r>
              <a:rPr lang="en-US" smtClean="0"/>
              <a:t>Peers (18</a:t>
            </a:r>
            <a:r>
              <a:rPr lang="en-US" baseline="30000" smtClean="0"/>
              <a:t>th</a:t>
            </a:r>
            <a:r>
              <a:rPr lang="en-US" smtClean="0"/>
              <a:t> August </a:t>
            </a:r>
            <a:r>
              <a:rPr lang="en-US" dirty="0" smtClean="0"/>
              <a:t>2016)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56787" y="1369214"/>
          <a:ext cx="4030429" cy="3263525"/>
        </p:xfrm>
        <a:graphic>
          <a:graphicData uri="http://schemas.openxmlformats.org/drawingml/2006/table">
            <a:tbl>
              <a:tblPr/>
              <a:tblGrid>
                <a:gridCol w="531284"/>
                <a:gridCol w="531284"/>
                <a:gridCol w="531284"/>
                <a:gridCol w="531284"/>
                <a:gridCol w="531284"/>
                <a:gridCol w="1374009"/>
              </a:tblGrid>
              <a:tr h="130541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is-I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is-I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is-I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fi-FI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464" y="1148059"/>
            <a:ext cx="4163072" cy="3967298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743835" y="2124143"/>
            <a:ext cx="680075" cy="127466"/>
          </a:xfrm>
          <a:custGeom>
            <a:avLst/>
            <a:gdLst>
              <a:gd name="connsiteX0" fmla="*/ 0 w 906767"/>
              <a:gd name="connsiteY0" fmla="*/ 48574 h 169954"/>
              <a:gd name="connsiteX1" fmla="*/ 841571 w 906767"/>
              <a:gd name="connsiteY1" fmla="*/ 97126 h 169954"/>
              <a:gd name="connsiteX2" fmla="*/ 720191 w 906767"/>
              <a:gd name="connsiteY2" fmla="*/ 21 h 169954"/>
              <a:gd name="connsiteX3" fmla="*/ 906307 w 906767"/>
              <a:gd name="connsiteY3" fmla="*/ 89034 h 169954"/>
              <a:gd name="connsiteX4" fmla="*/ 776835 w 906767"/>
              <a:gd name="connsiteY4" fmla="*/ 169954 h 16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67" h="169954">
                <a:moveTo>
                  <a:pt x="0" y="48574"/>
                </a:moveTo>
                <a:cubicBezTo>
                  <a:pt x="360769" y="76896"/>
                  <a:pt x="721539" y="105218"/>
                  <a:pt x="841571" y="97126"/>
                </a:cubicBezTo>
                <a:cubicBezTo>
                  <a:pt x="961603" y="89034"/>
                  <a:pt x="709402" y="1370"/>
                  <a:pt x="720191" y="21"/>
                </a:cubicBezTo>
                <a:cubicBezTo>
                  <a:pt x="730980" y="-1328"/>
                  <a:pt x="896866" y="60712"/>
                  <a:pt x="906307" y="89034"/>
                </a:cubicBezTo>
                <a:cubicBezTo>
                  <a:pt x="915748" y="117356"/>
                  <a:pt x="776835" y="169954"/>
                  <a:pt x="776835" y="1699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eeform 6"/>
          <p:cNvSpPr/>
          <p:nvPr/>
        </p:nvSpPr>
        <p:spPr>
          <a:xfrm>
            <a:off x="1743835" y="2209109"/>
            <a:ext cx="680075" cy="127466"/>
          </a:xfrm>
          <a:custGeom>
            <a:avLst/>
            <a:gdLst>
              <a:gd name="connsiteX0" fmla="*/ 0 w 906767"/>
              <a:gd name="connsiteY0" fmla="*/ 48574 h 169954"/>
              <a:gd name="connsiteX1" fmla="*/ 841571 w 906767"/>
              <a:gd name="connsiteY1" fmla="*/ 97126 h 169954"/>
              <a:gd name="connsiteX2" fmla="*/ 720191 w 906767"/>
              <a:gd name="connsiteY2" fmla="*/ 21 h 169954"/>
              <a:gd name="connsiteX3" fmla="*/ 906307 w 906767"/>
              <a:gd name="connsiteY3" fmla="*/ 89034 h 169954"/>
              <a:gd name="connsiteX4" fmla="*/ 776835 w 906767"/>
              <a:gd name="connsiteY4" fmla="*/ 169954 h 16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67" h="169954">
                <a:moveTo>
                  <a:pt x="0" y="48574"/>
                </a:moveTo>
                <a:cubicBezTo>
                  <a:pt x="360769" y="76896"/>
                  <a:pt x="721539" y="105218"/>
                  <a:pt x="841571" y="97126"/>
                </a:cubicBezTo>
                <a:cubicBezTo>
                  <a:pt x="961603" y="89034"/>
                  <a:pt x="709402" y="1370"/>
                  <a:pt x="720191" y="21"/>
                </a:cubicBezTo>
                <a:cubicBezTo>
                  <a:pt x="730980" y="-1328"/>
                  <a:pt x="896866" y="60712"/>
                  <a:pt x="906307" y="89034"/>
                </a:cubicBezTo>
                <a:cubicBezTo>
                  <a:pt x="915748" y="117356"/>
                  <a:pt x="776835" y="169954"/>
                  <a:pt x="776835" y="1699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 7"/>
          <p:cNvSpPr/>
          <p:nvPr/>
        </p:nvSpPr>
        <p:spPr>
          <a:xfrm>
            <a:off x="1743835" y="2421524"/>
            <a:ext cx="680075" cy="127466"/>
          </a:xfrm>
          <a:custGeom>
            <a:avLst/>
            <a:gdLst>
              <a:gd name="connsiteX0" fmla="*/ 0 w 906767"/>
              <a:gd name="connsiteY0" fmla="*/ 48574 h 169954"/>
              <a:gd name="connsiteX1" fmla="*/ 841571 w 906767"/>
              <a:gd name="connsiteY1" fmla="*/ 97126 h 169954"/>
              <a:gd name="connsiteX2" fmla="*/ 720191 w 906767"/>
              <a:gd name="connsiteY2" fmla="*/ 21 h 169954"/>
              <a:gd name="connsiteX3" fmla="*/ 906307 w 906767"/>
              <a:gd name="connsiteY3" fmla="*/ 89034 h 169954"/>
              <a:gd name="connsiteX4" fmla="*/ 776835 w 906767"/>
              <a:gd name="connsiteY4" fmla="*/ 169954 h 16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67" h="169954">
                <a:moveTo>
                  <a:pt x="0" y="48574"/>
                </a:moveTo>
                <a:cubicBezTo>
                  <a:pt x="360769" y="76896"/>
                  <a:pt x="721539" y="105218"/>
                  <a:pt x="841571" y="97126"/>
                </a:cubicBezTo>
                <a:cubicBezTo>
                  <a:pt x="961603" y="89034"/>
                  <a:pt x="709402" y="1370"/>
                  <a:pt x="720191" y="21"/>
                </a:cubicBezTo>
                <a:cubicBezTo>
                  <a:pt x="730980" y="-1328"/>
                  <a:pt x="896866" y="60712"/>
                  <a:pt x="906307" y="89034"/>
                </a:cubicBezTo>
                <a:cubicBezTo>
                  <a:pt x="915748" y="117356"/>
                  <a:pt x="776835" y="169954"/>
                  <a:pt x="776835" y="1699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1743835" y="2864561"/>
            <a:ext cx="680075" cy="127466"/>
          </a:xfrm>
          <a:custGeom>
            <a:avLst/>
            <a:gdLst>
              <a:gd name="connsiteX0" fmla="*/ 0 w 906767"/>
              <a:gd name="connsiteY0" fmla="*/ 48574 h 169954"/>
              <a:gd name="connsiteX1" fmla="*/ 841571 w 906767"/>
              <a:gd name="connsiteY1" fmla="*/ 97126 h 169954"/>
              <a:gd name="connsiteX2" fmla="*/ 720191 w 906767"/>
              <a:gd name="connsiteY2" fmla="*/ 21 h 169954"/>
              <a:gd name="connsiteX3" fmla="*/ 906307 w 906767"/>
              <a:gd name="connsiteY3" fmla="*/ 89034 h 169954"/>
              <a:gd name="connsiteX4" fmla="*/ 776835 w 906767"/>
              <a:gd name="connsiteY4" fmla="*/ 169954 h 16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67" h="169954">
                <a:moveTo>
                  <a:pt x="0" y="48574"/>
                </a:moveTo>
                <a:cubicBezTo>
                  <a:pt x="360769" y="76896"/>
                  <a:pt x="721539" y="105218"/>
                  <a:pt x="841571" y="97126"/>
                </a:cubicBezTo>
                <a:cubicBezTo>
                  <a:pt x="961603" y="89034"/>
                  <a:pt x="709402" y="1370"/>
                  <a:pt x="720191" y="21"/>
                </a:cubicBezTo>
                <a:cubicBezTo>
                  <a:pt x="730980" y="-1328"/>
                  <a:pt x="896866" y="60712"/>
                  <a:pt x="906307" y="89034"/>
                </a:cubicBezTo>
                <a:cubicBezTo>
                  <a:pt x="915748" y="117356"/>
                  <a:pt x="776835" y="169954"/>
                  <a:pt x="776835" y="1699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reeform 9"/>
          <p:cNvSpPr/>
          <p:nvPr/>
        </p:nvSpPr>
        <p:spPr>
          <a:xfrm>
            <a:off x="1743835" y="4345397"/>
            <a:ext cx="680075" cy="127466"/>
          </a:xfrm>
          <a:custGeom>
            <a:avLst/>
            <a:gdLst>
              <a:gd name="connsiteX0" fmla="*/ 0 w 906767"/>
              <a:gd name="connsiteY0" fmla="*/ 48574 h 169954"/>
              <a:gd name="connsiteX1" fmla="*/ 841571 w 906767"/>
              <a:gd name="connsiteY1" fmla="*/ 97126 h 169954"/>
              <a:gd name="connsiteX2" fmla="*/ 720191 w 906767"/>
              <a:gd name="connsiteY2" fmla="*/ 21 h 169954"/>
              <a:gd name="connsiteX3" fmla="*/ 906307 w 906767"/>
              <a:gd name="connsiteY3" fmla="*/ 89034 h 169954"/>
              <a:gd name="connsiteX4" fmla="*/ 776835 w 906767"/>
              <a:gd name="connsiteY4" fmla="*/ 169954 h 16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67" h="169954">
                <a:moveTo>
                  <a:pt x="0" y="48574"/>
                </a:moveTo>
                <a:cubicBezTo>
                  <a:pt x="360769" y="76896"/>
                  <a:pt x="721539" y="105218"/>
                  <a:pt x="841571" y="97126"/>
                </a:cubicBezTo>
                <a:cubicBezTo>
                  <a:pt x="961603" y="89034"/>
                  <a:pt x="709402" y="1370"/>
                  <a:pt x="720191" y="21"/>
                </a:cubicBezTo>
                <a:cubicBezTo>
                  <a:pt x="730980" y="-1328"/>
                  <a:pt x="896866" y="60712"/>
                  <a:pt x="906307" y="89034"/>
                </a:cubicBezTo>
                <a:cubicBezTo>
                  <a:pt x="915748" y="117356"/>
                  <a:pt x="776835" y="169954"/>
                  <a:pt x="776835" y="1699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reeform 10"/>
          <p:cNvSpPr/>
          <p:nvPr/>
        </p:nvSpPr>
        <p:spPr>
          <a:xfrm>
            <a:off x="1742824" y="4447559"/>
            <a:ext cx="680075" cy="127466"/>
          </a:xfrm>
          <a:custGeom>
            <a:avLst/>
            <a:gdLst>
              <a:gd name="connsiteX0" fmla="*/ 0 w 906767"/>
              <a:gd name="connsiteY0" fmla="*/ 48574 h 169954"/>
              <a:gd name="connsiteX1" fmla="*/ 841571 w 906767"/>
              <a:gd name="connsiteY1" fmla="*/ 97126 h 169954"/>
              <a:gd name="connsiteX2" fmla="*/ 720191 w 906767"/>
              <a:gd name="connsiteY2" fmla="*/ 21 h 169954"/>
              <a:gd name="connsiteX3" fmla="*/ 906307 w 906767"/>
              <a:gd name="connsiteY3" fmla="*/ 89034 h 169954"/>
              <a:gd name="connsiteX4" fmla="*/ 776835 w 906767"/>
              <a:gd name="connsiteY4" fmla="*/ 169954 h 16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67" h="169954">
                <a:moveTo>
                  <a:pt x="0" y="48574"/>
                </a:moveTo>
                <a:cubicBezTo>
                  <a:pt x="360769" y="76896"/>
                  <a:pt x="721539" y="105218"/>
                  <a:pt x="841571" y="97126"/>
                </a:cubicBezTo>
                <a:cubicBezTo>
                  <a:pt x="961603" y="89034"/>
                  <a:pt x="709402" y="1370"/>
                  <a:pt x="720191" y="21"/>
                </a:cubicBezTo>
                <a:cubicBezTo>
                  <a:pt x="730980" y="-1328"/>
                  <a:pt x="896866" y="60712"/>
                  <a:pt x="906307" y="89034"/>
                </a:cubicBezTo>
                <a:cubicBezTo>
                  <a:pt x="915748" y="117356"/>
                  <a:pt x="776835" y="169954"/>
                  <a:pt x="776835" y="1699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1761031" y="4156247"/>
            <a:ext cx="680075" cy="127466"/>
          </a:xfrm>
          <a:custGeom>
            <a:avLst/>
            <a:gdLst>
              <a:gd name="connsiteX0" fmla="*/ 0 w 906767"/>
              <a:gd name="connsiteY0" fmla="*/ 48574 h 169954"/>
              <a:gd name="connsiteX1" fmla="*/ 841571 w 906767"/>
              <a:gd name="connsiteY1" fmla="*/ 97126 h 169954"/>
              <a:gd name="connsiteX2" fmla="*/ 720191 w 906767"/>
              <a:gd name="connsiteY2" fmla="*/ 21 h 169954"/>
              <a:gd name="connsiteX3" fmla="*/ 906307 w 906767"/>
              <a:gd name="connsiteY3" fmla="*/ 89034 h 169954"/>
              <a:gd name="connsiteX4" fmla="*/ 776835 w 906767"/>
              <a:gd name="connsiteY4" fmla="*/ 169954 h 16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67" h="169954">
                <a:moveTo>
                  <a:pt x="0" y="48574"/>
                </a:moveTo>
                <a:cubicBezTo>
                  <a:pt x="360769" y="76896"/>
                  <a:pt x="721539" y="105218"/>
                  <a:pt x="841571" y="97126"/>
                </a:cubicBezTo>
                <a:cubicBezTo>
                  <a:pt x="961603" y="89034"/>
                  <a:pt x="709402" y="1370"/>
                  <a:pt x="720191" y="21"/>
                </a:cubicBezTo>
                <a:cubicBezTo>
                  <a:pt x="730980" y="-1328"/>
                  <a:pt x="896866" y="60712"/>
                  <a:pt x="906307" y="89034"/>
                </a:cubicBezTo>
                <a:cubicBezTo>
                  <a:pt x="915748" y="117356"/>
                  <a:pt x="776835" y="169954"/>
                  <a:pt x="776835" y="1699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82675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033934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Quorum Deviation for RIS </a:t>
            </a:r>
            <a:r>
              <a:rPr lang="en-US" smtClean="0"/>
              <a:t>IPv4 Peers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56787" y="1369214"/>
          <a:ext cx="4030429" cy="3263525"/>
        </p:xfrm>
        <a:graphic>
          <a:graphicData uri="http://schemas.openxmlformats.org/drawingml/2006/table">
            <a:tbl>
              <a:tblPr/>
              <a:tblGrid>
                <a:gridCol w="531284"/>
                <a:gridCol w="531284"/>
                <a:gridCol w="531284"/>
                <a:gridCol w="531284"/>
                <a:gridCol w="531284"/>
                <a:gridCol w="1374009"/>
              </a:tblGrid>
              <a:tr h="130541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is-I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is-I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is-I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fi-FI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54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8159" marR="8159" marT="81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1259077"/>
            <a:ext cx="5574059" cy="348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19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Quorum Deviation: IPv6, RVA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96" y="1268017"/>
            <a:ext cx="5996883" cy="36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21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Are all connected endpoints are equally reachable?</a:t>
            </a:r>
          </a:p>
          <a:p>
            <a:r>
              <a:rPr lang="en-US" sz="2100" dirty="0">
                <a:solidFill>
                  <a:schemeClr val="bg1">
                    <a:lumMod val="85000"/>
                  </a:schemeClr>
                </a:solidFill>
              </a:rPr>
              <a:t>Can anyone can reach anyone else?</a:t>
            </a:r>
          </a:p>
          <a:p>
            <a:endParaRPr lang="en-US" sz="2100" dirty="0"/>
          </a:p>
        </p:txBody>
      </p:sp>
      <p:sp>
        <p:nvSpPr>
          <p:cNvPr id="4" name="Freeform 3"/>
          <p:cNvSpPr/>
          <p:nvPr/>
        </p:nvSpPr>
        <p:spPr>
          <a:xfrm>
            <a:off x="3420496" y="448120"/>
            <a:ext cx="3283719" cy="309875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4057625" y="76645"/>
            <a:ext cx="13131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1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930231">
            <a:off x="6793853" y="1568368"/>
            <a:ext cx="8229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3EB0"/>
                </a:solidFill>
                <a:latin typeface="AhnbergHand" charset="0"/>
                <a:ea typeface="AhnbergHand" charset="0"/>
                <a:cs typeface="AhnbergHand" charset="0"/>
              </a:rPr>
              <a:t>No!</a:t>
            </a:r>
            <a:endParaRPr lang="en-US" sz="2100" dirty="0">
              <a:solidFill>
                <a:srgbClr val="003EB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95637" y="1234056"/>
            <a:ext cx="6218448" cy="323408"/>
          </a:xfrm>
          <a:custGeom>
            <a:avLst/>
            <a:gdLst>
              <a:gd name="connsiteX0" fmla="*/ 7336205 w 7659481"/>
              <a:gd name="connsiteY0" fmla="*/ 344383 h 431210"/>
              <a:gd name="connsiteX1" fmla="*/ 7379068 w 7659481"/>
              <a:gd name="connsiteY1" fmla="*/ 265801 h 431210"/>
              <a:gd name="connsiteX2" fmla="*/ 7100462 w 7659481"/>
              <a:gd name="connsiteY2" fmla="*/ 37201 h 431210"/>
              <a:gd name="connsiteX3" fmla="*/ 821105 w 7659481"/>
              <a:gd name="connsiteY3" fmla="*/ 30058 h 431210"/>
              <a:gd name="connsiteX4" fmla="*/ 435343 w 7659481"/>
              <a:gd name="connsiteY4" fmla="*/ 330095 h 431210"/>
              <a:gd name="connsiteX5" fmla="*/ 4164380 w 7659481"/>
              <a:gd name="connsiteY5" fmla="*/ 337239 h 431210"/>
              <a:gd name="connsiteX6" fmla="*/ 6471812 w 7659481"/>
              <a:gd name="connsiteY6" fmla="*/ 430108 h 431210"/>
              <a:gd name="connsiteX7" fmla="*/ 7271912 w 7659481"/>
              <a:gd name="connsiteY7" fmla="*/ 265801 h 43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59481" h="431210">
                <a:moveTo>
                  <a:pt x="7336205" y="344383"/>
                </a:moveTo>
                <a:cubicBezTo>
                  <a:pt x="7377281" y="330690"/>
                  <a:pt x="7418358" y="316998"/>
                  <a:pt x="7379068" y="265801"/>
                </a:cubicBezTo>
                <a:cubicBezTo>
                  <a:pt x="7339778" y="214604"/>
                  <a:pt x="8193456" y="76491"/>
                  <a:pt x="7100462" y="37201"/>
                </a:cubicBezTo>
                <a:cubicBezTo>
                  <a:pt x="6007468" y="-2089"/>
                  <a:pt x="1931958" y="-18758"/>
                  <a:pt x="821105" y="30058"/>
                </a:cubicBezTo>
                <a:cubicBezTo>
                  <a:pt x="-289748" y="78874"/>
                  <a:pt x="-121869" y="278898"/>
                  <a:pt x="435343" y="330095"/>
                </a:cubicBezTo>
                <a:cubicBezTo>
                  <a:pt x="992555" y="381292"/>
                  <a:pt x="3158302" y="320570"/>
                  <a:pt x="4164380" y="337239"/>
                </a:cubicBezTo>
                <a:cubicBezTo>
                  <a:pt x="5170458" y="353908"/>
                  <a:pt x="5953890" y="442014"/>
                  <a:pt x="6471812" y="430108"/>
                </a:cubicBezTo>
                <a:cubicBezTo>
                  <a:pt x="6989734" y="418202"/>
                  <a:pt x="7130823" y="342001"/>
                  <a:pt x="7271912" y="2658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48075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Quorum Deviation: IPv6, RIS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47" y="1072530"/>
            <a:ext cx="6714506" cy="391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23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91" y="1"/>
            <a:ext cx="7246418" cy="994172"/>
          </a:xfrm>
        </p:spPr>
        <p:txBody>
          <a:bodyPr/>
          <a:lstStyle/>
          <a:p>
            <a:r>
              <a:rPr lang="en-US" dirty="0" smtClean="0"/>
              <a:t>It’s structural, not temporal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There is a visible stability to this deviation from the quorum route set</a:t>
            </a:r>
          </a:p>
          <a:p>
            <a:pPr lvl="1"/>
            <a:r>
              <a:rPr lang="en-US" dirty="0" smtClean="0"/>
              <a:t>The variation from the quorum is long–term stable, and does not rapidly self-correct – its not a transient routing state</a:t>
            </a:r>
          </a:p>
          <a:p>
            <a:pPr lvl="1"/>
            <a:endParaRPr lang="en-US" dirty="0"/>
          </a:p>
          <a:p>
            <a:r>
              <a:rPr lang="en-US" dirty="0" smtClean="0"/>
              <a:t>We appear to assume that all Tier 1 providers, and their Tier 2, 3, </a:t>
            </a:r>
            <a:r>
              <a:rPr lang="is-IS" dirty="0" smtClean="0"/>
              <a:t>…</a:t>
            </a:r>
            <a:r>
              <a:rPr lang="en-US" dirty="0" smtClean="0"/>
              <a:t> resellers offer the same reachability set as each other – i.e. ”default” is consistent everywhere</a:t>
            </a:r>
          </a:p>
          <a:p>
            <a:r>
              <a:rPr lang="en-US" dirty="0" smtClean="0"/>
              <a:t>But this is not necessarily the case all the time for every address in the routing system</a:t>
            </a:r>
          </a:p>
          <a:p>
            <a:r>
              <a:rPr lang="en-US" dirty="0" smtClean="0"/>
              <a:t>“Default” appears to vary by provider and by location</a:t>
            </a:r>
          </a:p>
          <a:p>
            <a:pPr lvl="1"/>
            <a:r>
              <a:rPr lang="en-US" dirty="0" smtClean="0"/>
              <a:t>E.g.: 25 April, 1600 UTC:</a:t>
            </a:r>
          </a:p>
          <a:p>
            <a:pPr marL="685800" lvl="2" indent="0">
              <a:buNone/>
            </a:pPr>
            <a:r>
              <a:rPr lang="en-US" sz="1575" dirty="0"/>
              <a:t>AS2914: </a:t>
            </a:r>
            <a:r>
              <a:rPr lang="en-US" sz="1575" dirty="0" err="1"/>
              <a:t>RouteViews</a:t>
            </a:r>
            <a:r>
              <a:rPr lang="en-US" sz="1575" dirty="0"/>
              <a:t>     </a:t>
            </a:r>
            <a:r>
              <a:rPr lang="is-IS" sz="1575" dirty="0"/>
              <a:t>2,808,560,896 addresses</a:t>
            </a:r>
          </a:p>
          <a:p>
            <a:pPr marL="685800" lvl="2" indent="0">
              <a:buNone/>
            </a:pPr>
            <a:r>
              <a:rPr lang="is-IS" sz="1575" dirty="0"/>
              <a:t> </a:t>
            </a:r>
            <a:r>
              <a:rPr lang="is-IS" sz="1575" dirty="0"/>
              <a:t>               RIS:                2,807,358,208</a:t>
            </a:r>
            <a:endParaRPr lang="en-US" sz="1575" dirty="0"/>
          </a:p>
        </p:txBody>
      </p:sp>
    </p:spTree>
    <p:extLst>
      <p:ext uri="{BB962C8B-B14F-4D97-AF65-F5344CB8AC3E}">
        <p14:creationId xmlns:p14="http://schemas.microsoft.com/office/powerpoint/2010/main" val="1594890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”Default” is a market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is no ”global route arbiter”</a:t>
            </a:r>
          </a:p>
          <a:p>
            <a:r>
              <a:rPr lang="en-US" dirty="0" smtClean="0"/>
              <a:t>There is no way to </a:t>
            </a:r>
            <a:r>
              <a:rPr lang="en-US" dirty="0" err="1" smtClean="0"/>
              <a:t>enrol</a:t>
            </a:r>
            <a:r>
              <a:rPr lang="en-US" dirty="0" smtClean="0"/>
              <a:t> a route into a global Internet default route set</a:t>
            </a:r>
          </a:p>
          <a:p>
            <a:r>
              <a:rPr lang="en-US" dirty="0" smtClean="0"/>
              <a:t>There is no single common definition of “default”</a:t>
            </a:r>
          </a:p>
          <a:p>
            <a:r>
              <a:rPr lang="en-US" dirty="0" smtClean="0"/>
              <a:t>Instead ”default” is a market outcome</a:t>
            </a:r>
          </a:p>
          <a:p>
            <a:pPr lvl="1"/>
            <a:r>
              <a:rPr lang="en-US" dirty="0" smtClean="0"/>
              <a:t>You buy default from a transit</a:t>
            </a:r>
          </a:p>
          <a:p>
            <a:pPr lvl="2"/>
            <a:r>
              <a:rPr lang="en-US" dirty="0" smtClean="0"/>
              <a:t>You hope your transit is offering you what it promised </a:t>
            </a:r>
            <a:r>
              <a:rPr lang="mr-IN" dirty="0" smtClean="0"/>
              <a:t>–</a:t>
            </a:r>
            <a:r>
              <a:rPr lang="en-US" dirty="0" smtClean="0"/>
              <a:t> but you just can’t tell</a:t>
            </a:r>
          </a:p>
          <a:p>
            <a:pPr lvl="1"/>
            <a:r>
              <a:rPr lang="en-US" dirty="0" smtClean="0"/>
              <a:t>You add your route to default via a transit</a:t>
            </a:r>
          </a:p>
          <a:p>
            <a:pPr lvl="2"/>
            <a:r>
              <a:rPr lang="en-US" dirty="0" smtClean="0"/>
              <a:t>You hope that this will propagate reachability </a:t>
            </a:r>
            <a:r>
              <a:rPr lang="en-US" dirty="0" err="1" smtClean="0"/>
              <a:t>tp</a:t>
            </a:r>
            <a:r>
              <a:rPr lang="en-US" dirty="0" smtClean="0"/>
              <a:t> your network to all parts of the Internet </a:t>
            </a:r>
            <a:r>
              <a:rPr lang="mr-IN" dirty="0" smtClean="0"/>
              <a:t>–</a:t>
            </a:r>
            <a:r>
              <a:rPr lang="en-US" dirty="0" smtClean="0"/>
              <a:t> but you just can</a:t>
            </a:r>
            <a:r>
              <a:rPr lang="mr-IN" dirty="0" smtClean="0"/>
              <a:t>’</a:t>
            </a:r>
            <a:r>
              <a:rPr lang="en-US" dirty="0" smtClean="0"/>
              <a:t>t tell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7457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en-US" dirty="0" smtClean="0"/>
              <a:t>Surely all this is patched up by the widespread use of </a:t>
            </a:r>
            <a:r>
              <a:rPr lang="en-US" dirty="0" smtClean="0"/>
              <a:t>a routing default entry in </a:t>
            </a:r>
            <a:r>
              <a:rPr lang="en-US" dirty="0" smtClean="0"/>
              <a:t>addition to specific routes? (*)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1744" y="4670170"/>
            <a:ext cx="387958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* </a:t>
            </a:r>
            <a:r>
              <a:rPr lang="en-US" sz="900" dirty="0"/>
              <a:t>Internet </a:t>
            </a:r>
            <a:r>
              <a:rPr lang="en-US" sz="900" dirty="0"/>
              <a:t>Optometry: Assessing the Broken Glasses in Internet Reachability”, </a:t>
            </a:r>
            <a:endParaRPr lang="en-US" sz="900" dirty="0"/>
          </a:p>
          <a:p>
            <a:r>
              <a:rPr lang="en-US" sz="900" dirty="0"/>
              <a:t>R</a:t>
            </a:r>
            <a:r>
              <a:rPr lang="en-US" sz="900" dirty="0"/>
              <a:t>. Bush, O. </a:t>
            </a:r>
            <a:r>
              <a:rPr lang="en-US" sz="900" dirty="0" err="1"/>
              <a:t>Maennel</a:t>
            </a:r>
            <a:r>
              <a:rPr lang="en-US" sz="900" dirty="0"/>
              <a:t>, M. </a:t>
            </a:r>
            <a:r>
              <a:rPr lang="en-US" sz="900" dirty="0" err="1"/>
              <a:t>Roughan</a:t>
            </a:r>
            <a:r>
              <a:rPr lang="en-US" sz="900" dirty="0"/>
              <a:t>, S </a:t>
            </a:r>
            <a:r>
              <a:rPr lang="en-US" sz="900" dirty="0" err="1"/>
              <a:t>Uhlig</a:t>
            </a:r>
            <a:r>
              <a:rPr lang="en-US" sz="900" dirty="0"/>
              <a:t>, ACM SIGCOMM IMC, 2009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7432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en-US" dirty="0"/>
              <a:t>Surely all this is patched up by the widespread use of a routing default entry in addition to specific routes</a:t>
            </a:r>
            <a:r>
              <a:rPr lang="en-US" dirty="0" smtClean="0"/>
              <a:t>?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Well, not really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Default points along upstream transits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It does not patch </a:t>
            </a:r>
            <a:r>
              <a:rPr lang="en-US" dirty="0" err="1" smtClean="0"/>
              <a:t>downstreams</a:t>
            </a:r>
            <a:endParaRPr lang="en-US" dirty="0"/>
          </a:p>
        </p:txBody>
      </p:sp>
      <p:sp>
        <p:nvSpPr>
          <p:cNvPr id="6" name="Donut 5"/>
          <p:cNvSpPr/>
          <p:nvPr/>
        </p:nvSpPr>
        <p:spPr>
          <a:xfrm>
            <a:off x="2921225" y="3959834"/>
            <a:ext cx="370211" cy="376280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3415042" y="3491508"/>
            <a:ext cx="370211" cy="376280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3908858" y="3093781"/>
            <a:ext cx="370211" cy="376280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4402675" y="3093781"/>
            <a:ext cx="370211" cy="376280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4896491" y="3491508"/>
            <a:ext cx="370211" cy="376280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5390308" y="3952381"/>
            <a:ext cx="370211" cy="376280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212486" y="3825864"/>
            <a:ext cx="232038" cy="19480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ross 14"/>
          <p:cNvSpPr/>
          <p:nvPr/>
        </p:nvSpPr>
        <p:spPr>
          <a:xfrm rot="1371887">
            <a:off x="4729577" y="3364308"/>
            <a:ext cx="226141" cy="226141"/>
          </a:xfrm>
          <a:prstGeom prst="plus">
            <a:avLst>
              <a:gd name="adj" fmla="val 4745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Arrow Connector 16"/>
          <p:cNvCxnSpPr>
            <a:stCxn id="6" idx="7"/>
            <a:endCxn id="7" idx="3"/>
          </p:cNvCxnSpPr>
          <p:nvPr/>
        </p:nvCxnSpPr>
        <p:spPr>
          <a:xfrm flipV="1">
            <a:off x="3237220" y="3812683"/>
            <a:ext cx="232038" cy="20225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7"/>
          </p:cNvCxnSpPr>
          <p:nvPr/>
        </p:nvCxnSpPr>
        <p:spPr>
          <a:xfrm flipV="1">
            <a:off x="3731036" y="3390306"/>
            <a:ext cx="177822" cy="15630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7"/>
            <a:endCxn id="9" idx="1"/>
          </p:cNvCxnSpPr>
          <p:nvPr/>
        </p:nvCxnSpPr>
        <p:spPr>
          <a:xfrm>
            <a:off x="4224853" y="3148886"/>
            <a:ext cx="232038" cy="0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3327850" y="3395363"/>
            <a:ext cx="886078" cy="1164331"/>
          </a:xfrm>
          <a:custGeom>
            <a:avLst/>
            <a:gdLst>
              <a:gd name="connsiteX0" fmla="*/ 0 w 1181437"/>
              <a:gd name="connsiteY0" fmla="*/ 1015894 h 1552441"/>
              <a:gd name="connsiteX1" fmla="*/ 938676 w 1181437"/>
              <a:gd name="connsiteY1" fmla="*/ 133862 h 1552441"/>
              <a:gd name="connsiteX2" fmla="*/ 1100517 w 1181437"/>
              <a:gd name="connsiteY2" fmla="*/ 141954 h 1552441"/>
              <a:gd name="connsiteX3" fmla="*/ 1100517 w 1181437"/>
              <a:gd name="connsiteY3" fmla="*/ 1452864 h 1552441"/>
              <a:gd name="connsiteX4" fmla="*/ 1181437 w 1181437"/>
              <a:gd name="connsiteY4" fmla="*/ 1315300 h 1552441"/>
              <a:gd name="connsiteX5" fmla="*/ 1100517 w 1181437"/>
              <a:gd name="connsiteY5" fmla="*/ 1549969 h 1552441"/>
              <a:gd name="connsiteX6" fmla="*/ 987228 w 1181437"/>
              <a:gd name="connsiteY6" fmla="*/ 1444772 h 155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437" h="1552441">
                <a:moveTo>
                  <a:pt x="0" y="1015894"/>
                </a:moveTo>
                <a:cubicBezTo>
                  <a:pt x="377628" y="647706"/>
                  <a:pt x="755257" y="279519"/>
                  <a:pt x="938676" y="133862"/>
                </a:cubicBezTo>
                <a:cubicBezTo>
                  <a:pt x="1122095" y="-11795"/>
                  <a:pt x="1073544" y="-77879"/>
                  <a:pt x="1100517" y="141954"/>
                </a:cubicBezTo>
                <a:cubicBezTo>
                  <a:pt x="1127490" y="361787"/>
                  <a:pt x="1087030" y="1257306"/>
                  <a:pt x="1100517" y="1452864"/>
                </a:cubicBezTo>
                <a:cubicBezTo>
                  <a:pt x="1114004" y="1648422"/>
                  <a:pt x="1181437" y="1299116"/>
                  <a:pt x="1181437" y="1315300"/>
                </a:cubicBezTo>
                <a:cubicBezTo>
                  <a:pt x="1181437" y="1331484"/>
                  <a:pt x="1132885" y="1528390"/>
                  <a:pt x="1100517" y="1549969"/>
                </a:cubicBezTo>
                <a:cubicBezTo>
                  <a:pt x="1068149" y="1571548"/>
                  <a:pt x="987228" y="1444772"/>
                  <a:pt x="987228" y="1444772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Freeform 22"/>
          <p:cNvSpPr/>
          <p:nvPr/>
        </p:nvSpPr>
        <p:spPr>
          <a:xfrm>
            <a:off x="3052410" y="3034038"/>
            <a:ext cx="2527049" cy="926418"/>
          </a:xfrm>
          <a:custGeom>
            <a:avLst/>
            <a:gdLst>
              <a:gd name="connsiteX0" fmla="*/ 3369399 w 3369399"/>
              <a:gd name="connsiteY0" fmla="*/ 1206347 h 1235224"/>
              <a:gd name="connsiteX1" fmla="*/ 2956705 w 3369399"/>
              <a:gd name="connsiteY1" fmla="*/ 850297 h 1235224"/>
              <a:gd name="connsiteX2" fmla="*/ 2236514 w 3369399"/>
              <a:gd name="connsiteY2" fmla="*/ 219119 h 1235224"/>
              <a:gd name="connsiteX3" fmla="*/ 1386850 w 3369399"/>
              <a:gd name="connsiteY3" fmla="*/ 57278 h 1235224"/>
              <a:gd name="connsiteX4" fmla="*/ 148769 w 3369399"/>
              <a:gd name="connsiteY4" fmla="*/ 1125427 h 1235224"/>
              <a:gd name="connsiteX5" fmla="*/ 43572 w 3369399"/>
              <a:gd name="connsiteY5" fmla="*/ 1165887 h 1235224"/>
              <a:gd name="connsiteX6" fmla="*/ 3112 w 3369399"/>
              <a:gd name="connsiteY6" fmla="*/ 1004046 h 1235224"/>
              <a:gd name="connsiteX7" fmla="*/ 27388 w 3369399"/>
              <a:gd name="connsiteY7" fmla="*/ 1222531 h 1235224"/>
              <a:gd name="connsiteX8" fmla="*/ 221597 w 3369399"/>
              <a:gd name="connsiteY8" fmla="*/ 1190163 h 123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9399" h="1235224">
                <a:moveTo>
                  <a:pt x="3369399" y="1206347"/>
                </a:moveTo>
                <a:lnTo>
                  <a:pt x="2956705" y="850297"/>
                </a:lnTo>
                <a:cubicBezTo>
                  <a:pt x="2767891" y="685759"/>
                  <a:pt x="2498156" y="351289"/>
                  <a:pt x="2236514" y="219119"/>
                </a:cubicBezTo>
                <a:cubicBezTo>
                  <a:pt x="1974871" y="86949"/>
                  <a:pt x="1734807" y="-93773"/>
                  <a:pt x="1386850" y="57278"/>
                </a:cubicBezTo>
                <a:cubicBezTo>
                  <a:pt x="1038893" y="208329"/>
                  <a:pt x="372649" y="940659"/>
                  <a:pt x="148769" y="1125427"/>
                </a:cubicBezTo>
                <a:cubicBezTo>
                  <a:pt x="-75111" y="1310195"/>
                  <a:pt x="67848" y="1186117"/>
                  <a:pt x="43572" y="1165887"/>
                </a:cubicBezTo>
                <a:cubicBezTo>
                  <a:pt x="19296" y="1145657"/>
                  <a:pt x="5809" y="994605"/>
                  <a:pt x="3112" y="1004046"/>
                </a:cubicBezTo>
                <a:cubicBezTo>
                  <a:pt x="415" y="1013487"/>
                  <a:pt x="-9026" y="1191512"/>
                  <a:pt x="27388" y="1222531"/>
                </a:cubicBezTo>
                <a:cubicBezTo>
                  <a:pt x="63802" y="1253550"/>
                  <a:pt x="142699" y="1221856"/>
                  <a:pt x="221597" y="1190163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/>
          <p:cNvSpPr txBox="1"/>
          <p:nvPr/>
        </p:nvSpPr>
        <p:spPr>
          <a:xfrm>
            <a:off x="2998933" y="4014939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44524" y="3984846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B</a:t>
            </a:r>
            <a:endParaRPr lang="en-US" sz="1350"/>
          </a:p>
        </p:txBody>
      </p:sp>
      <p:sp>
        <p:nvSpPr>
          <p:cNvPr id="26" name="TextBox 25"/>
          <p:cNvSpPr txBox="1"/>
          <p:nvPr/>
        </p:nvSpPr>
        <p:spPr>
          <a:xfrm>
            <a:off x="5103798" y="3000970"/>
            <a:ext cx="12673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Route to B not propagated on this connection</a:t>
            </a:r>
            <a:endParaRPr lang="en-US" sz="675" dirty="0"/>
          </a:p>
        </p:txBody>
      </p:sp>
      <p:sp>
        <p:nvSpPr>
          <p:cNvPr id="27" name="TextBox 26"/>
          <p:cNvSpPr txBox="1"/>
          <p:nvPr/>
        </p:nvSpPr>
        <p:spPr>
          <a:xfrm>
            <a:off x="2829885" y="3141480"/>
            <a:ext cx="9959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Packet from B to A follows explicit route</a:t>
            </a:r>
            <a:endParaRPr lang="en-US" sz="675" dirty="0"/>
          </a:p>
        </p:txBody>
      </p:sp>
      <p:sp>
        <p:nvSpPr>
          <p:cNvPr id="28" name="TextBox 27"/>
          <p:cNvSpPr txBox="1"/>
          <p:nvPr/>
        </p:nvSpPr>
        <p:spPr>
          <a:xfrm>
            <a:off x="4187185" y="4087610"/>
            <a:ext cx="995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Packet from B to A follows default and then</a:t>
            </a:r>
          </a:p>
          <a:p>
            <a:r>
              <a:rPr lang="en-US" sz="675" dirty="0"/>
              <a:t>d</a:t>
            </a:r>
            <a:r>
              <a:rPr lang="en-US" sz="675" dirty="0"/>
              <a:t>ropped </a:t>
            </a:r>
            <a:endParaRPr lang="en-US" sz="675" dirty="0"/>
          </a:p>
        </p:txBody>
      </p:sp>
      <p:sp>
        <p:nvSpPr>
          <p:cNvPr id="4" name="Freeform 3"/>
          <p:cNvSpPr/>
          <p:nvPr/>
        </p:nvSpPr>
        <p:spPr>
          <a:xfrm>
            <a:off x="4969684" y="3236032"/>
            <a:ext cx="852551" cy="300524"/>
          </a:xfrm>
          <a:custGeom>
            <a:avLst/>
            <a:gdLst>
              <a:gd name="connsiteX0" fmla="*/ 1119961 w 1136735"/>
              <a:gd name="connsiteY0" fmla="*/ 135847 h 400699"/>
              <a:gd name="connsiteX1" fmla="*/ 1062811 w 1136735"/>
              <a:gd name="connsiteY1" fmla="*/ 400166 h 400699"/>
              <a:gd name="connsiteX2" fmla="*/ 534174 w 1136735"/>
              <a:gd name="connsiteY2" fmla="*/ 200141 h 400699"/>
              <a:gd name="connsiteX3" fmla="*/ 126980 w 1136735"/>
              <a:gd name="connsiteY3" fmla="*/ 57266 h 400699"/>
              <a:gd name="connsiteX4" fmla="*/ 5536 w 1136735"/>
              <a:gd name="connsiteY4" fmla="*/ 121560 h 400699"/>
              <a:gd name="connsiteX5" fmla="*/ 19824 w 1136735"/>
              <a:gd name="connsiteY5" fmla="*/ 116 h 400699"/>
              <a:gd name="connsiteX6" fmla="*/ 12680 w 1136735"/>
              <a:gd name="connsiteY6" fmla="*/ 100129 h 400699"/>
              <a:gd name="connsiteX7" fmla="*/ 162699 w 1136735"/>
              <a:gd name="connsiteY7" fmla="*/ 142991 h 400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6735" h="400699">
                <a:moveTo>
                  <a:pt x="1119961" y="135847"/>
                </a:moveTo>
                <a:cubicBezTo>
                  <a:pt x="1140201" y="262648"/>
                  <a:pt x="1160442" y="389450"/>
                  <a:pt x="1062811" y="400166"/>
                </a:cubicBezTo>
                <a:cubicBezTo>
                  <a:pt x="965180" y="410882"/>
                  <a:pt x="690146" y="257291"/>
                  <a:pt x="534174" y="200141"/>
                </a:cubicBezTo>
                <a:cubicBezTo>
                  <a:pt x="378202" y="142991"/>
                  <a:pt x="215086" y="70363"/>
                  <a:pt x="126980" y="57266"/>
                </a:cubicBezTo>
                <a:cubicBezTo>
                  <a:pt x="38874" y="44169"/>
                  <a:pt x="23395" y="131085"/>
                  <a:pt x="5536" y="121560"/>
                </a:cubicBezTo>
                <a:cubicBezTo>
                  <a:pt x="-12323" y="112035"/>
                  <a:pt x="18633" y="3688"/>
                  <a:pt x="19824" y="116"/>
                </a:cubicBezTo>
                <a:cubicBezTo>
                  <a:pt x="21015" y="-3456"/>
                  <a:pt x="-11132" y="76317"/>
                  <a:pt x="12680" y="100129"/>
                </a:cubicBezTo>
                <a:cubicBezTo>
                  <a:pt x="36492" y="123941"/>
                  <a:pt x="162699" y="142991"/>
                  <a:pt x="162699" y="1429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20421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Recap: What is causing this?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05" y="1268017"/>
            <a:ext cx="6247408" cy="35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Recap: What is causing this?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05" y="1268017"/>
            <a:ext cx="6247408" cy="3531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0317" y="3909933"/>
            <a:ext cx="3346853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Could part of this be due to connectivity failure?</a:t>
            </a:r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551543" y="3580340"/>
            <a:ext cx="203597" cy="891673"/>
          </a:xfrm>
          <a:custGeom>
            <a:avLst/>
            <a:gdLst>
              <a:gd name="connsiteX0" fmla="*/ 7144 w 271463"/>
              <a:gd name="connsiteY0" fmla="*/ 226667 h 1188897"/>
              <a:gd name="connsiteX1" fmla="*/ 107157 w 271463"/>
              <a:gd name="connsiteY1" fmla="*/ 48073 h 1188897"/>
              <a:gd name="connsiteX2" fmla="*/ 257175 w 271463"/>
              <a:gd name="connsiteY2" fmla="*/ 255242 h 1188897"/>
              <a:gd name="connsiteX3" fmla="*/ 85725 w 271463"/>
              <a:gd name="connsiteY3" fmla="*/ 33785 h 1188897"/>
              <a:gd name="connsiteX4" fmla="*/ 100013 w 271463"/>
              <a:gd name="connsiteY4" fmla="*/ 1119635 h 1188897"/>
              <a:gd name="connsiteX5" fmla="*/ 271463 w 271463"/>
              <a:gd name="connsiteY5" fmla="*/ 905323 h 1188897"/>
              <a:gd name="connsiteX6" fmla="*/ 100013 w 271463"/>
              <a:gd name="connsiteY6" fmla="*/ 1183929 h 1188897"/>
              <a:gd name="connsiteX7" fmla="*/ 0 w 271463"/>
              <a:gd name="connsiteY7" fmla="*/ 1091060 h 118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463" h="1188897">
                <a:moveTo>
                  <a:pt x="7144" y="226667"/>
                </a:moveTo>
                <a:cubicBezTo>
                  <a:pt x="36314" y="134988"/>
                  <a:pt x="65485" y="43310"/>
                  <a:pt x="107157" y="48073"/>
                </a:cubicBezTo>
                <a:cubicBezTo>
                  <a:pt x="148829" y="52835"/>
                  <a:pt x="260747" y="257623"/>
                  <a:pt x="257175" y="255242"/>
                </a:cubicBezTo>
                <a:cubicBezTo>
                  <a:pt x="253603" y="252861"/>
                  <a:pt x="111919" y="-110280"/>
                  <a:pt x="85725" y="33785"/>
                </a:cubicBezTo>
                <a:cubicBezTo>
                  <a:pt x="59531" y="177850"/>
                  <a:pt x="69057" y="974379"/>
                  <a:pt x="100013" y="1119635"/>
                </a:cubicBezTo>
                <a:cubicBezTo>
                  <a:pt x="130969" y="1264891"/>
                  <a:pt x="271463" y="894607"/>
                  <a:pt x="271463" y="905323"/>
                </a:cubicBezTo>
                <a:cubicBezTo>
                  <a:pt x="271463" y="916039"/>
                  <a:pt x="145257" y="1152973"/>
                  <a:pt x="100013" y="1183929"/>
                </a:cubicBezTo>
                <a:cubicBezTo>
                  <a:pt x="54769" y="1214885"/>
                  <a:pt x="0" y="1091060"/>
                  <a:pt x="0" y="10910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 7"/>
          <p:cNvSpPr/>
          <p:nvPr/>
        </p:nvSpPr>
        <p:spPr>
          <a:xfrm>
            <a:off x="5755739" y="3878614"/>
            <a:ext cx="755974" cy="295124"/>
          </a:xfrm>
          <a:custGeom>
            <a:avLst/>
            <a:gdLst>
              <a:gd name="connsiteX0" fmla="*/ 0 w 550313"/>
              <a:gd name="connsiteY0" fmla="*/ 364923 h 364923"/>
              <a:gd name="connsiteX1" fmla="*/ 242888 w 550313"/>
              <a:gd name="connsiteY1" fmla="*/ 50598 h 364923"/>
              <a:gd name="connsiteX2" fmla="*/ 542925 w 550313"/>
              <a:gd name="connsiteY2" fmla="*/ 136323 h 364923"/>
              <a:gd name="connsiteX3" fmla="*/ 450057 w 550313"/>
              <a:gd name="connsiteY3" fmla="*/ 592 h 364923"/>
              <a:gd name="connsiteX4" fmla="*/ 550069 w 550313"/>
              <a:gd name="connsiteY4" fmla="*/ 200617 h 364923"/>
              <a:gd name="connsiteX5" fmla="*/ 414338 w 550313"/>
              <a:gd name="connsiteY5" fmla="*/ 300629 h 36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313" h="364923">
                <a:moveTo>
                  <a:pt x="0" y="364923"/>
                </a:moveTo>
                <a:cubicBezTo>
                  <a:pt x="76200" y="226810"/>
                  <a:pt x="152401" y="88698"/>
                  <a:pt x="242888" y="50598"/>
                </a:cubicBezTo>
                <a:cubicBezTo>
                  <a:pt x="333375" y="12498"/>
                  <a:pt x="508397" y="144657"/>
                  <a:pt x="542925" y="136323"/>
                </a:cubicBezTo>
                <a:cubicBezTo>
                  <a:pt x="577453" y="127989"/>
                  <a:pt x="448866" y="-10123"/>
                  <a:pt x="450057" y="592"/>
                </a:cubicBezTo>
                <a:cubicBezTo>
                  <a:pt x="451248" y="11307"/>
                  <a:pt x="556022" y="150611"/>
                  <a:pt x="550069" y="200617"/>
                </a:cubicBezTo>
                <a:cubicBezTo>
                  <a:pt x="544116" y="250623"/>
                  <a:pt x="414338" y="300629"/>
                  <a:pt x="414338" y="3006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66461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4086" y="1411955"/>
            <a:ext cx="1075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hnbergHand"/>
                <a:cs typeface="AhnbergHand"/>
              </a:rPr>
              <a:t>Outbound SYN</a:t>
            </a:r>
            <a:endParaRPr lang="en-US" sz="900" dirty="0"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Can we confirm this?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588034" y="1686521"/>
            <a:ext cx="3756" cy="195200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Freeform 8"/>
          <p:cNvSpPr/>
          <p:nvPr/>
        </p:nvSpPr>
        <p:spPr>
          <a:xfrm>
            <a:off x="1533381" y="1684703"/>
            <a:ext cx="863411" cy="221322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Freeform 9"/>
          <p:cNvSpPr/>
          <p:nvPr/>
        </p:nvSpPr>
        <p:spPr>
          <a:xfrm>
            <a:off x="1588034" y="1591256"/>
            <a:ext cx="942779" cy="7965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Freeform 10"/>
          <p:cNvSpPr/>
          <p:nvPr/>
        </p:nvSpPr>
        <p:spPr>
          <a:xfrm>
            <a:off x="2400023" y="1819257"/>
            <a:ext cx="117114" cy="62464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2" name="Freeform 11"/>
          <p:cNvSpPr/>
          <p:nvPr/>
        </p:nvSpPr>
        <p:spPr>
          <a:xfrm>
            <a:off x="2524945" y="1647482"/>
            <a:ext cx="15616" cy="140543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4" name="Freeform 13"/>
          <p:cNvSpPr/>
          <p:nvPr/>
        </p:nvSpPr>
        <p:spPr>
          <a:xfrm>
            <a:off x="6046172" y="1484813"/>
            <a:ext cx="533826" cy="717035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5" name="Freeform 14"/>
          <p:cNvSpPr/>
          <p:nvPr/>
        </p:nvSpPr>
        <p:spPr>
          <a:xfrm>
            <a:off x="6051452" y="1350779"/>
            <a:ext cx="502215" cy="888355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6" name="Freeform 15"/>
          <p:cNvSpPr/>
          <p:nvPr/>
        </p:nvSpPr>
        <p:spPr>
          <a:xfrm>
            <a:off x="6280401" y="1335163"/>
            <a:ext cx="421610" cy="7808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7" name="Freeform 16"/>
          <p:cNvSpPr/>
          <p:nvPr/>
        </p:nvSpPr>
        <p:spPr>
          <a:xfrm>
            <a:off x="6709818" y="1358587"/>
            <a:ext cx="15749" cy="601214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8" name="Freeform 17"/>
          <p:cNvSpPr/>
          <p:nvPr/>
        </p:nvSpPr>
        <p:spPr>
          <a:xfrm>
            <a:off x="6569281" y="1967609"/>
            <a:ext cx="140537" cy="218623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9" name="Freeform 18"/>
          <p:cNvSpPr/>
          <p:nvPr/>
        </p:nvSpPr>
        <p:spPr>
          <a:xfrm>
            <a:off x="6600513" y="1366396"/>
            <a:ext cx="85883" cy="93695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0" name="Freeform 19"/>
          <p:cNvSpPr/>
          <p:nvPr/>
        </p:nvSpPr>
        <p:spPr>
          <a:xfrm>
            <a:off x="2532753" y="1274410"/>
            <a:ext cx="3388773" cy="435536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" name="TextBox 2"/>
          <p:cNvSpPr txBox="1"/>
          <p:nvPr/>
        </p:nvSpPr>
        <p:spPr>
          <a:xfrm>
            <a:off x="6046173" y="1861697"/>
            <a:ext cx="52770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10140" y="1684704"/>
            <a:ext cx="47000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728924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4086" y="1411955"/>
            <a:ext cx="1075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hnbergHand"/>
                <a:cs typeface="AhnbergHand"/>
              </a:rPr>
              <a:t>Outbound SYN</a:t>
            </a:r>
            <a:endParaRPr lang="en-US" sz="9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5763" y="2090009"/>
            <a:ext cx="90922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hnbergHand"/>
                <a:cs typeface="AhnbergHand"/>
              </a:rPr>
              <a:t>SYN ACK</a:t>
            </a:r>
          </a:p>
          <a:p>
            <a:r>
              <a:rPr lang="en-US" sz="900" dirty="0">
                <a:latin typeface="AhnbergHand"/>
                <a:cs typeface="AhnbergHand"/>
              </a:rPr>
              <a:t>Return path</a:t>
            </a:r>
            <a:endParaRPr lang="en-US" sz="900" dirty="0"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/>
              <a:t>Can we confirm this?</a:t>
            </a:r>
          </a:p>
        </p:txBody>
      </p:sp>
      <p:sp>
        <p:nvSpPr>
          <p:cNvPr id="8" name="Freeform 7"/>
          <p:cNvSpPr/>
          <p:nvPr/>
        </p:nvSpPr>
        <p:spPr>
          <a:xfrm>
            <a:off x="1588034" y="1686521"/>
            <a:ext cx="3756" cy="195200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Freeform 8"/>
          <p:cNvSpPr/>
          <p:nvPr/>
        </p:nvSpPr>
        <p:spPr>
          <a:xfrm>
            <a:off x="1533381" y="1684703"/>
            <a:ext cx="863411" cy="221322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Freeform 9"/>
          <p:cNvSpPr/>
          <p:nvPr/>
        </p:nvSpPr>
        <p:spPr>
          <a:xfrm>
            <a:off x="1588034" y="1591256"/>
            <a:ext cx="942779" cy="7965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Freeform 10"/>
          <p:cNvSpPr/>
          <p:nvPr/>
        </p:nvSpPr>
        <p:spPr>
          <a:xfrm>
            <a:off x="2400023" y="1819257"/>
            <a:ext cx="117114" cy="62464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2" name="Freeform 11"/>
          <p:cNvSpPr/>
          <p:nvPr/>
        </p:nvSpPr>
        <p:spPr>
          <a:xfrm>
            <a:off x="2524945" y="1647482"/>
            <a:ext cx="15616" cy="140543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4" name="Freeform 13"/>
          <p:cNvSpPr/>
          <p:nvPr/>
        </p:nvSpPr>
        <p:spPr>
          <a:xfrm>
            <a:off x="6046172" y="1484813"/>
            <a:ext cx="533826" cy="717035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5" name="Freeform 14"/>
          <p:cNvSpPr/>
          <p:nvPr/>
        </p:nvSpPr>
        <p:spPr>
          <a:xfrm>
            <a:off x="6051452" y="1350779"/>
            <a:ext cx="502215" cy="888355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6" name="Freeform 15"/>
          <p:cNvSpPr/>
          <p:nvPr/>
        </p:nvSpPr>
        <p:spPr>
          <a:xfrm>
            <a:off x="6280401" y="1335163"/>
            <a:ext cx="421610" cy="7808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7" name="Freeform 16"/>
          <p:cNvSpPr/>
          <p:nvPr/>
        </p:nvSpPr>
        <p:spPr>
          <a:xfrm>
            <a:off x="6709818" y="1358587"/>
            <a:ext cx="15749" cy="601214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8" name="Freeform 17"/>
          <p:cNvSpPr/>
          <p:nvPr/>
        </p:nvSpPr>
        <p:spPr>
          <a:xfrm>
            <a:off x="6569281" y="1967609"/>
            <a:ext cx="140537" cy="218623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9" name="Freeform 18"/>
          <p:cNvSpPr/>
          <p:nvPr/>
        </p:nvSpPr>
        <p:spPr>
          <a:xfrm>
            <a:off x="6600513" y="1366396"/>
            <a:ext cx="85883" cy="93695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0" name="Freeform 19"/>
          <p:cNvSpPr/>
          <p:nvPr/>
        </p:nvSpPr>
        <p:spPr>
          <a:xfrm>
            <a:off x="2532753" y="1274410"/>
            <a:ext cx="3388773" cy="435536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" name="TextBox 2"/>
          <p:cNvSpPr txBox="1"/>
          <p:nvPr/>
        </p:nvSpPr>
        <p:spPr>
          <a:xfrm>
            <a:off x="6046173" y="1861697"/>
            <a:ext cx="52770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10140" y="1684704"/>
            <a:ext cx="47000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039575" y="1950244"/>
            <a:ext cx="1984276" cy="144879"/>
          </a:xfrm>
          <a:custGeom>
            <a:avLst/>
            <a:gdLst>
              <a:gd name="connsiteX0" fmla="*/ 2638713 w 2645701"/>
              <a:gd name="connsiteY0" fmla="*/ 142875 h 193172"/>
              <a:gd name="connsiteX1" fmla="*/ 2610138 w 2645701"/>
              <a:gd name="connsiteY1" fmla="*/ 100013 h 193172"/>
              <a:gd name="connsiteX2" fmla="*/ 2402969 w 2645701"/>
              <a:gd name="connsiteY2" fmla="*/ 28575 h 193172"/>
              <a:gd name="connsiteX3" fmla="*/ 152688 w 2645701"/>
              <a:gd name="connsiteY3" fmla="*/ 85725 h 193172"/>
              <a:gd name="connsiteX4" fmla="*/ 181263 w 2645701"/>
              <a:gd name="connsiteY4" fmla="*/ 0 h 193172"/>
              <a:gd name="connsiteX5" fmla="*/ 9813 w 2645701"/>
              <a:gd name="connsiteY5" fmla="*/ 85725 h 193172"/>
              <a:gd name="connsiteX6" fmla="*/ 209838 w 2645701"/>
              <a:gd name="connsiteY6" fmla="*/ 178594 h 193172"/>
              <a:gd name="connsiteX7" fmla="*/ 252700 w 2645701"/>
              <a:gd name="connsiteY7" fmla="*/ 192881 h 193172"/>
              <a:gd name="connsiteX8" fmla="*/ 2669 w 2645701"/>
              <a:gd name="connsiteY8" fmla="*/ 100013 h 19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5701" h="193172">
                <a:moveTo>
                  <a:pt x="2638713" y="142875"/>
                </a:moveTo>
                <a:cubicBezTo>
                  <a:pt x="2644070" y="130969"/>
                  <a:pt x="2649428" y="119063"/>
                  <a:pt x="2610138" y="100013"/>
                </a:cubicBezTo>
                <a:cubicBezTo>
                  <a:pt x="2570848" y="80963"/>
                  <a:pt x="2812544" y="30956"/>
                  <a:pt x="2402969" y="28575"/>
                </a:cubicBezTo>
                <a:cubicBezTo>
                  <a:pt x="1993394" y="26194"/>
                  <a:pt x="522972" y="90487"/>
                  <a:pt x="152688" y="85725"/>
                </a:cubicBezTo>
                <a:cubicBezTo>
                  <a:pt x="-217596" y="80962"/>
                  <a:pt x="205075" y="0"/>
                  <a:pt x="181263" y="0"/>
                </a:cubicBezTo>
                <a:cubicBezTo>
                  <a:pt x="157451" y="0"/>
                  <a:pt x="5051" y="55959"/>
                  <a:pt x="9813" y="85725"/>
                </a:cubicBezTo>
                <a:cubicBezTo>
                  <a:pt x="14575" y="115491"/>
                  <a:pt x="169357" y="160735"/>
                  <a:pt x="209838" y="178594"/>
                </a:cubicBezTo>
                <a:cubicBezTo>
                  <a:pt x="250319" y="196453"/>
                  <a:pt x="252700" y="192881"/>
                  <a:pt x="252700" y="192881"/>
                </a:cubicBezTo>
                <a:lnTo>
                  <a:pt x="2669" y="100013"/>
                </a:lnTo>
              </a:path>
            </a:pathLst>
          </a:cu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583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4086" y="1411955"/>
            <a:ext cx="1075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hnbergHand"/>
                <a:cs typeface="AhnbergHand"/>
              </a:rPr>
              <a:t>Outbound SYN</a:t>
            </a:r>
            <a:endParaRPr lang="en-US" sz="9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1020" y="2201848"/>
            <a:ext cx="131157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hnbergHand"/>
                <a:cs typeface="AhnbergHand"/>
              </a:rPr>
              <a:t>Busted SYN ACK</a:t>
            </a:r>
          </a:p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hnbergHand"/>
                <a:cs typeface="AhnbergHand"/>
              </a:rPr>
              <a:t>Return path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/>
              <a:t>Can we confirm this?</a:t>
            </a:r>
          </a:p>
        </p:txBody>
      </p:sp>
      <p:sp>
        <p:nvSpPr>
          <p:cNvPr id="8" name="Freeform 7"/>
          <p:cNvSpPr/>
          <p:nvPr/>
        </p:nvSpPr>
        <p:spPr>
          <a:xfrm>
            <a:off x="1588034" y="1686521"/>
            <a:ext cx="3756" cy="195200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Freeform 8"/>
          <p:cNvSpPr/>
          <p:nvPr/>
        </p:nvSpPr>
        <p:spPr>
          <a:xfrm>
            <a:off x="1533381" y="1684703"/>
            <a:ext cx="863411" cy="221322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Freeform 9"/>
          <p:cNvSpPr/>
          <p:nvPr/>
        </p:nvSpPr>
        <p:spPr>
          <a:xfrm>
            <a:off x="1588034" y="1591256"/>
            <a:ext cx="942779" cy="7965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Freeform 10"/>
          <p:cNvSpPr/>
          <p:nvPr/>
        </p:nvSpPr>
        <p:spPr>
          <a:xfrm>
            <a:off x="2400023" y="1819257"/>
            <a:ext cx="117114" cy="62464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524945" y="1647482"/>
            <a:ext cx="15616" cy="140543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4" name="Freeform 13"/>
          <p:cNvSpPr/>
          <p:nvPr/>
        </p:nvSpPr>
        <p:spPr>
          <a:xfrm>
            <a:off x="6046172" y="1484813"/>
            <a:ext cx="533826" cy="717035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5" name="Freeform 14"/>
          <p:cNvSpPr/>
          <p:nvPr/>
        </p:nvSpPr>
        <p:spPr>
          <a:xfrm>
            <a:off x="6051452" y="1350779"/>
            <a:ext cx="502215" cy="888355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6" name="Freeform 15"/>
          <p:cNvSpPr/>
          <p:nvPr/>
        </p:nvSpPr>
        <p:spPr>
          <a:xfrm>
            <a:off x="6280401" y="1335163"/>
            <a:ext cx="421610" cy="7808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7" name="Freeform 16"/>
          <p:cNvSpPr/>
          <p:nvPr/>
        </p:nvSpPr>
        <p:spPr>
          <a:xfrm>
            <a:off x="6709818" y="1358587"/>
            <a:ext cx="15749" cy="601214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8" name="Freeform 17"/>
          <p:cNvSpPr/>
          <p:nvPr/>
        </p:nvSpPr>
        <p:spPr>
          <a:xfrm>
            <a:off x="6569281" y="1967609"/>
            <a:ext cx="140537" cy="218623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9" name="Freeform 18"/>
          <p:cNvSpPr/>
          <p:nvPr/>
        </p:nvSpPr>
        <p:spPr>
          <a:xfrm>
            <a:off x="6600513" y="1366396"/>
            <a:ext cx="85883" cy="93695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0" name="Freeform 19"/>
          <p:cNvSpPr/>
          <p:nvPr/>
        </p:nvSpPr>
        <p:spPr>
          <a:xfrm>
            <a:off x="2532753" y="1274410"/>
            <a:ext cx="3388773" cy="435536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" name="TextBox 2"/>
          <p:cNvSpPr txBox="1"/>
          <p:nvPr/>
        </p:nvSpPr>
        <p:spPr>
          <a:xfrm>
            <a:off x="6046173" y="1861697"/>
            <a:ext cx="52770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10140" y="1684704"/>
            <a:ext cx="47000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812175" y="1917748"/>
            <a:ext cx="3756" cy="195200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757522" y="1915930"/>
            <a:ext cx="863411" cy="221322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812176" y="1822482"/>
            <a:ext cx="942779" cy="7965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624165" y="2050484"/>
            <a:ext cx="117114" cy="62464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749087" y="1878709"/>
            <a:ext cx="15616" cy="140543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40578" y="1900123"/>
            <a:ext cx="534121" cy="21929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bg1">
                    <a:lumMod val="50000"/>
                  </a:schemeClr>
                </a:solidFill>
                <a:latin typeface="AhnbergHand"/>
                <a:cs typeface="AhnbergHand"/>
              </a:rPr>
              <a:t>router</a:t>
            </a:r>
            <a:endParaRPr lang="en-AU" sz="825" dirty="0">
              <a:solidFill>
                <a:schemeClr val="bg1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103410" y="1790167"/>
            <a:ext cx="1919087" cy="121577"/>
          </a:xfrm>
          <a:custGeom>
            <a:avLst/>
            <a:gdLst>
              <a:gd name="connsiteX0" fmla="*/ 2558782 w 2558782"/>
              <a:gd name="connsiteY0" fmla="*/ 129735 h 162103"/>
              <a:gd name="connsiteX1" fmla="*/ 1968064 w 2558782"/>
              <a:gd name="connsiteY1" fmla="*/ 64999 h 162103"/>
              <a:gd name="connsiteX2" fmla="*/ 317289 w 2558782"/>
              <a:gd name="connsiteY2" fmla="*/ 105459 h 162103"/>
              <a:gd name="connsiteX3" fmla="*/ 58344 w 2558782"/>
              <a:gd name="connsiteY3" fmla="*/ 97367 h 162103"/>
              <a:gd name="connsiteX4" fmla="*/ 25975 w 2558782"/>
              <a:gd name="connsiteY4" fmla="*/ 154011 h 162103"/>
              <a:gd name="connsiteX5" fmla="*/ 1699 w 2558782"/>
              <a:gd name="connsiteY5" fmla="*/ 16447 h 162103"/>
              <a:gd name="connsiteX6" fmla="*/ 74528 w 2558782"/>
              <a:gd name="connsiteY6" fmla="*/ 121643 h 162103"/>
              <a:gd name="connsiteX7" fmla="*/ 50251 w 2558782"/>
              <a:gd name="connsiteY7" fmla="*/ 262 h 162103"/>
              <a:gd name="connsiteX8" fmla="*/ 123080 w 2558782"/>
              <a:gd name="connsiteY8" fmla="*/ 162103 h 1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782" h="162103">
                <a:moveTo>
                  <a:pt x="2558782" y="129735"/>
                </a:moveTo>
                <a:cubicBezTo>
                  <a:pt x="2450214" y="99390"/>
                  <a:pt x="2341646" y="69045"/>
                  <a:pt x="1968064" y="64999"/>
                </a:cubicBezTo>
                <a:cubicBezTo>
                  <a:pt x="1594482" y="60953"/>
                  <a:pt x="635576" y="100064"/>
                  <a:pt x="317289" y="105459"/>
                </a:cubicBezTo>
                <a:cubicBezTo>
                  <a:pt x="-998" y="110854"/>
                  <a:pt x="106896" y="89275"/>
                  <a:pt x="58344" y="97367"/>
                </a:cubicBezTo>
                <a:cubicBezTo>
                  <a:pt x="9792" y="105459"/>
                  <a:pt x="35416" y="167498"/>
                  <a:pt x="25975" y="154011"/>
                </a:cubicBezTo>
                <a:cubicBezTo>
                  <a:pt x="16534" y="140524"/>
                  <a:pt x="-6393" y="21842"/>
                  <a:pt x="1699" y="16447"/>
                </a:cubicBezTo>
                <a:cubicBezTo>
                  <a:pt x="9791" y="11052"/>
                  <a:pt x="66436" y="124340"/>
                  <a:pt x="74528" y="121643"/>
                </a:cubicBezTo>
                <a:cubicBezTo>
                  <a:pt x="82620" y="118946"/>
                  <a:pt x="42159" y="-6481"/>
                  <a:pt x="50251" y="262"/>
                </a:cubicBezTo>
                <a:cubicBezTo>
                  <a:pt x="58343" y="7005"/>
                  <a:pt x="90711" y="84554"/>
                  <a:pt x="123080" y="162103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9190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65" y="1772024"/>
            <a:ext cx="3028950" cy="151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Are all connected endpoints are equally reachable?</a:t>
            </a:r>
          </a:p>
          <a:p>
            <a:r>
              <a:rPr lang="en-US" sz="2100" dirty="0">
                <a:solidFill>
                  <a:schemeClr val="bg1">
                    <a:lumMod val="85000"/>
                  </a:schemeClr>
                </a:solidFill>
              </a:rPr>
              <a:t>Can anyone can reach anyone else?</a:t>
            </a:r>
          </a:p>
          <a:p>
            <a:endParaRPr lang="en-US" sz="2100" dirty="0"/>
          </a:p>
        </p:txBody>
      </p:sp>
      <p:sp>
        <p:nvSpPr>
          <p:cNvPr id="4" name="Freeform 3"/>
          <p:cNvSpPr/>
          <p:nvPr/>
        </p:nvSpPr>
        <p:spPr>
          <a:xfrm>
            <a:off x="3420496" y="448120"/>
            <a:ext cx="3283719" cy="309875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4057625" y="76645"/>
            <a:ext cx="13131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1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176127">
            <a:off x="2391466" y="3011694"/>
            <a:ext cx="50687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NATs and Firewall Filters changed our conception of the Internet from a peer-to-peer network to a limited client/server architecture.</a:t>
            </a:r>
          </a:p>
          <a:p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Our current expectations are that if you stand up a public service on port 80 (or 443 for that matter) outside of a NAT, then maybe everyone can reach you, but otherwise, no. </a:t>
            </a:r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930231">
            <a:off x="6793969" y="1569553"/>
            <a:ext cx="8106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3EB0"/>
                </a:solidFill>
                <a:latin typeface="AhnbergHand" charset="0"/>
                <a:ea typeface="AhnbergHand" charset="0"/>
                <a:cs typeface="AhnbergHand" charset="0"/>
              </a:rPr>
              <a:t>No!</a:t>
            </a:r>
            <a:endParaRPr lang="en-US" sz="2100" dirty="0">
              <a:solidFill>
                <a:srgbClr val="003EB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41073" y="1295592"/>
            <a:ext cx="6218448" cy="323408"/>
          </a:xfrm>
          <a:custGeom>
            <a:avLst/>
            <a:gdLst>
              <a:gd name="connsiteX0" fmla="*/ 7336205 w 7659481"/>
              <a:gd name="connsiteY0" fmla="*/ 344383 h 431210"/>
              <a:gd name="connsiteX1" fmla="*/ 7379068 w 7659481"/>
              <a:gd name="connsiteY1" fmla="*/ 265801 h 431210"/>
              <a:gd name="connsiteX2" fmla="*/ 7100462 w 7659481"/>
              <a:gd name="connsiteY2" fmla="*/ 37201 h 431210"/>
              <a:gd name="connsiteX3" fmla="*/ 821105 w 7659481"/>
              <a:gd name="connsiteY3" fmla="*/ 30058 h 431210"/>
              <a:gd name="connsiteX4" fmla="*/ 435343 w 7659481"/>
              <a:gd name="connsiteY4" fmla="*/ 330095 h 431210"/>
              <a:gd name="connsiteX5" fmla="*/ 4164380 w 7659481"/>
              <a:gd name="connsiteY5" fmla="*/ 337239 h 431210"/>
              <a:gd name="connsiteX6" fmla="*/ 6471812 w 7659481"/>
              <a:gd name="connsiteY6" fmla="*/ 430108 h 431210"/>
              <a:gd name="connsiteX7" fmla="*/ 7271912 w 7659481"/>
              <a:gd name="connsiteY7" fmla="*/ 265801 h 43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59481" h="431210">
                <a:moveTo>
                  <a:pt x="7336205" y="344383"/>
                </a:moveTo>
                <a:cubicBezTo>
                  <a:pt x="7377281" y="330690"/>
                  <a:pt x="7418358" y="316998"/>
                  <a:pt x="7379068" y="265801"/>
                </a:cubicBezTo>
                <a:cubicBezTo>
                  <a:pt x="7339778" y="214604"/>
                  <a:pt x="8193456" y="76491"/>
                  <a:pt x="7100462" y="37201"/>
                </a:cubicBezTo>
                <a:cubicBezTo>
                  <a:pt x="6007468" y="-2089"/>
                  <a:pt x="1931958" y="-18758"/>
                  <a:pt x="821105" y="30058"/>
                </a:cubicBezTo>
                <a:cubicBezTo>
                  <a:pt x="-289748" y="78874"/>
                  <a:pt x="-121869" y="278898"/>
                  <a:pt x="435343" y="330095"/>
                </a:cubicBezTo>
                <a:cubicBezTo>
                  <a:pt x="992555" y="381292"/>
                  <a:pt x="3158302" y="320570"/>
                  <a:pt x="4164380" y="337239"/>
                </a:cubicBezTo>
                <a:cubicBezTo>
                  <a:pt x="5170458" y="353908"/>
                  <a:pt x="5953890" y="442014"/>
                  <a:pt x="6471812" y="430108"/>
                </a:cubicBezTo>
                <a:cubicBezTo>
                  <a:pt x="6989734" y="418202"/>
                  <a:pt x="7130823" y="342001"/>
                  <a:pt x="7271912" y="2658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916390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4086" y="1411955"/>
            <a:ext cx="1075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hnbergHand"/>
                <a:cs typeface="AhnbergHand"/>
              </a:rPr>
              <a:t>Outbound SYN</a:t>
            </a:r>
            <a:endParaRPr lang="en-US" sz="9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1020" y="2201848"/>
            <a:ext cx="131157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hnbergHand"/>
                <a:cs typeface="AhnbergHand"/>
              </a:rPr>
              <a:t>Busted SYN ACK</a:t>
            </a:r>
          </a:p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hnbergHand"/>
                <a:cs typeface="AhnbergHand"/>
              </a:rPr>
              <a:t>Return path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/>
              <a:t>Can we confirm this?</a:t>
            </a:r>
          </a:p>
        </p:txBody>
      </p:sp>
      <p:sp>
        <p:nvSpPr>
          <p:cNvPr id="8" name="Freeform 7"/>
          <p:cNvSpPr/>
          <p:nvPr/>
        </p:nvSpPr>
        <p:spPr>
          <a:xfrm>
            <a:off x="1588034" y="1686521"/>
            <a:ext cx="3756" cy="195200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Freeform 8"/>
          <p:cNvSpPr/>
          <p:nvPr/>
        </p:nvSpPr>
        <p:spPr>
          <a:xfrm>
            <a:off x="1533381" y="1684703"/>
            <a:ext cx="863411" cy="221322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Freeform 9"/>
          <p:cNvSpPr/>
          <p:nvPr/>
        </p:nvSpPr>
        <p:spPr>
          <a:xfrm>
            <a:off x="1588034" y="1591256"/>
            <a:ext cx="942779" cy="7965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Freeform 10"/>
          <p:cNvSpPr/>
          <p:nvPr/>
        </p:nvSpPr>
        <p:spPr>
          <a:xfrm>
            <a:off x="2400023" y="1819257"/>
            <a:ext cx="117114" cy="62464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524945" y="1647482"/>
            <a:ext cx="15616" cy="140543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4" name="Freeform 13"/>
          <p:cNvSpPr/>
          <p:nvPr/>
        </p:nvSpPr>
        <p:spPr>
          <a:xfrm>
            <a:off x="6046172" y="1484813"/>
            <a:ext cx="533826" cy="717035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5" name="Freeform 14"/>
          <p:cNvSpPr/>
          <p:nvPr/>
        </p:nvSpPr>
        <p:spPr>
          <a:xfrm>
            <a:off x="6051452" y="1350779"/>
            <a:ext cx="502215" cy="888355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6" name="Freeform 15"/>
          <p:cNvSpPr/>
          <p:nvPr/>
        </p:nvSpPr>
        <p:spPr>
          <a:xfrm>
            <a:off x="6280401" y="1335163"/>
            <a:ext cx="421610" cy="7808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7" name="Freeform 16"/>
          <p:cNvSpPr/>
          <p:nvPr/>
        </p:nvSpPr>
        <p:spPr>
          <a:xfrm>
            <a:off x="6709818" y="1358587"/>
            <a:ext cx="15749" cy="601214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8" name="Freeform 17"/>
          <p:cNvSpPr/>
          <p:nvPr/>
        </p:nvSpPr>
        <p:spPr>
          <a:xfrm>
            <a:off x="6569281" y="1967609"/>
            <a:ext cx="140537" cy="218623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9" name="Freeform 18"/>
          <p:cNvSpPr/>
          <p:nvPr/>
        </p:nvSpPr>
        <p:spPr>
          <a:xfrm>
            <a:off x="6600513" y="1366396"/>
            <a:ext cx="85883" cy="93695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0" name="Freeform 19"/>
          <p:cNvSpPr/>
          <p:nvPr/>
        </p:nvSpPr>
        <p:spPr>
          <a:xfrm>
            <a:off x="2532753" y="1274410"/>
            <a:ext cx="3388773" cy="435536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" name="TextBox 2"/>
          <p:cNvSpPr txBox="1"/>
          <p:nvPr/>
        </p:nvSpPr>
        <p:spPr>
          <a:xfrm>
            <a:off x="6046173" y="1861697"/>
            <a:ext cx="52770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10140" y="1684704"/>
            <a:ext cx="47000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812175" y="1917748"/>
            <a:ext cx="3756" cy="195200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757522" y="1915930"/>
            <a:ext cx="863411" cy="221322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812176" y="1822482"/>
            <a:ext cx="942779" cy="7965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624165" y="2050484"/>
            <a:ext cx="117114" cy="62464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749087" y="1878709"/>
            <a:ext cx="15616" cy="140543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40578" y="1900123"/>
            <a:ext cx="534121" cy="21929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bg1">
                    <a:lumMod val="50000"/>
                  </a:schemeClr>
                </a:solidFill>
                <a:latin typeface="AhnbergHand"/>
                <a:cs typeface="AhnbergHand"/>
              </a:rPr>
              <a:t>router</a:t>
            </a:r>
            <a:endParaRPr lang="en-AU" sz="825" dirty="0">
              <a:solidFill>
                <a:schemeClr val="bg1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103410" y="1790167"/>
            <a:ext cx="1919087" cy="121577"/>
          </a:xfrm>
          <a:custGeom>
            <a:avLst/>
            <a:gdLst>
              <a:gd name="connsiteX0" fmla="*/ 2558782 w 2558782"/>
              <a:gd name="connsiteY0" fmla="*/ 129735 h 162103"/>
              <a:gd name="connsiteX1" fmla="*/ 1968064 w 2558782"/>
              <a:gd name="connsiteY1" fmla="*/ 64999 h 162103"/>
              <a:gd name="connsiteX2" fmla="*/ 317289 w 2558782"/>
              <a:gd name="connsiteY2" fmla="*/ 105459 h 162103"/>
              <a:gd name="connsiteX3" fmla="*/ 58344 w 2558782"/>
              <a:gd name="connsiteY3" fmla="*/ 97367 h 162103"/>
              <a:gd name="connsiteX4" fmla="*/ 25975 w 2558782"/>
              <a:gd name="connsiteY4" fmla="*/ 154011 h 162103"/>
              <a:gd name="connsiteX5" fmla="*/ 1699 w 2558782"/>
              <a:gd name="connsiteY5" fmla="*/ 16447 h 162103"/>
              <a:gd name="connsiteX6" fmla="*/ 74528 w 2558782"/>
              <a:gd name="connsiteY6" fmla="*/ 121643 h 162103"/>
              <a:gd name="connsiteX7" fmla="*/ 50251 w 2558782"/>
              <a:gd name="connsiteY7" fmla="*/ 262 h 162103"/>
              <a:gd name="connsiteX8" fmla="*/ 123080 w 2558782"/>
              <a:gd name="connsiteY8" fmla="*/ 162103 h 1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782" h="162103">
                <a:moveTo>
                  <a:pt x="2558782" y="129735"/>
                </a:moveTo>
                <a:cubicBezTo>
                  <a:pt x="2450214" y="99390"/>
                  <a:pt x="2341646" y="69045"/>
                  <a:pt x="1968064" y="64999"/>
                </a:cubicBezTo>
                <a:cubicBezTo>
                  <a:pt x="1594482" y="60953"/>
                  <a:pt x="635576" y="100064"/>
                  <a:pt x="317289" y="105459"/>
                </a:cubicBezTo>
                <a:cubicBezTo>
                  <a:pt x="-998" y="110854"/>
                  <a:pt x="106896" y="89275"/>
                  <a:pt x="58344" y="97367"/>
                </a:cubicBezTo>
                <a:cubicBezTo>
                  <a:pt x="9792" y="105459"/>
                  <a:pt x="35416" y="167498"/>
                  <a:pt x="25975" y="154011"/>
                </a:cubicBezTo>
                <a:cubicBezTo>
                  <a:pt x="16534" y="140524"/>
                  <a:pt x="-6393" y="21842"/>
                  <a:pt x="1699" y="16447"/>
                </a:cubicBezTo>
                <a:cubicBezTo>
                  <a:pt x="9791" y="11052"/>
                  <a:pt x="66436" y="124340"/>
                  <a:pt x="74528" y="121643"/>
                </a:cubicBezTo>
                <a:cubicBezTo>
                  <a:pt x="82620" y="118946"/>
                  <a:pt x="42159" y="-6481"/>
                  <a:pt x="50251" y="262"/>
                </a:cubicBezTo>
                <a:cubicBezTo>
                  <a:pt x="58343" y="7005"/>
                  <a:pt x="90711" y="84554"/>
                  <a:pt x="123080" y="162103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Freeform 29"/>
          <p:cNvSpPr/>
          <p:nvPr/>
        </p:nvSpPr>
        <p:spPr>
          <a:xfrm>
            <a:off x="4707332" y="2027451"/>
            <a:ext cx="1228493" cy="188195"/>
          </a:xfrm>
          <a:custGeom>
            <a:avLst/>
            <a:gdLst>
              <a:gd name="connsiteX0" fmla="*/ 0 w 1637990"/>
              <a:gd name="connsiteY0" fmla="*/ 56679 h 250926"/>
              <a:gd name="connsiteX1" fmla="*/ 542167 w 1637990"/>
              <a:gd name="connsiteY1" fmla="*/ 250888 h 250926"/>
              <a:gd name="connsiteX2" fmla="*/ 1594131 w 1637990"/>
              <a:gd name="connsiteY2" fmla="*/ 72863 h 250926"/>
              <a:gd name="connsiteX3" fmla="*/ 1456567 w 1637990"/>
              <a:gd name="connsiteY3" fmla="*/ 35 h 250926"/>
              <a:gd name="connsiteX4" fmla="*/ 1618407 w 1637990"/>
              <a:gd name="connsiteY4" fmla="*/ 64771 h 250926"/>
              <a:gd name="connsiteX5" fmla="*/ 1521303 w 1637990"/>
              <a:gd name="connsiteY5" fmla="*/ 169967 h 25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7990" h="250926">
                <a:moveTo>
                  <a:pt x="0" y="56679"/>
                </a:moveTo>
                <a:cubicBezTo>
                  <a:pt x="138239" y="152435"/>
                  <a:pt x="276479" y="248191"/>
                  <a:pt x="542167" y="250888"/>
                </a:cubicBezTo>
                <a:cubicBezTo>
                  <a:pt x="807855" y="253585"/>
                  <a:pt x="1441731" y="114672"/>
                  <a:pt x="1594131" y="72863"/>
                </a:cubicBezTo>
                <a:cubicBezTo>
                  <a:pt x="1746531" y="31054"/>
                  <a:pt x="1452521" y="1384"/>
                  <a:pt x="1456567" y="35"/>
                </a:cubicBezTo>
                <a:cubicBezTo>
                  <a:pt x="1460613" y="-1314"/>
                  <a:pt x="1607618" y="36449"/>
                  <a:pt x="1618407" y="64771"/>
                </a:cubicBezTo>
                <a:cubicBezTo>
                  <a:pt x="1629196" y="93093"/>
                  <a:pt x="1575249" y="131530"/>
                  <a:pt x="1521303" y="16996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4555988" y="2309572"/>
            <a:ext cx="1596912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AhnbergHand"/>
                <a:cs typeface="AhnbergHand"/>
              </a:rPr>
              <a:t>ICMP </a:t>
            </a:r>
            <a:r>
              <a:rPr lang="en-US" sz="900" dirty="0" err="1">
                <a:solidFill>
                  <a:srgbClr val="FF0000"/>
                </a:solidFill>
                <a:latin typeface="AhnbergHand"/>
                <a:cs typeface="AhnbergHand"/>
              </a:rPr>
              <a:t>Dest</a:t>
            </a:r>
            <a:r>
              <a:rPr lang="en-US" sz="900" dirty="0">
                <a:solidFill>
                  <a:srgbClr val="FF0000"/>
                </a:solidFill>
                <a:latin typeface="AhnbergHand"/>
                <a:cs typeface="AhnbergHand"/>
              </a:rPr>
              <a:t> Unreachable</a:t>
            </a:r>
            <a:endParaRPr lang="en-US" sz="9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034745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4086" y="1411955"/>
            <a:ext cx="1075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hnbergHand"/>
                <a:cs typeface="AhnbergHand"/>
              </a:rPr>
              <a:t>Outbound SYN</a:t>
            </a:r>
            <a:endParaRPr lang="en-US" sz="9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1020" y="2201848"/>
            <a:ext cx="131157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hnbergHand"/>
                <a:cs typeface="AhnbergHand"/>
              </a:rPr>
              <a:t>Busted SYN ACK</a:t>
            </a:r>
          </a:p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hnbergHand"/>
                <a:cs typeface="AhnbergHand"/>
              </a:rPr>
              <a:t>Return path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/>
              <a:t>Can we confirm this?</a:t>
            </a:r>
          </a:p>
        </p:txBody>
      </p:sp>
      <p:sp>
        <p:nvSpPr>
          <p:cNvPr id="8" name="Freeform 7"/>
          <p:cNvSpPr/>
          <p:nvPr/>
        </p:nvSpPr>
        <p:spPr>
          <a:xfrm>
            <a:off x="1588034" y="1686521"/>
            <a:ext cx="3756" cy="195200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Freeform 8"/>
          <p:cNvSpPr/>
          <p:nvPr/>
        </p:nvSpPr>
        <p:spPr>
          <a:xfrm>
            <a:off x="1533381" y="1684703"/>
            <a:ext cx="863411" cy="221322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Freeform 9"/>
          <p:cNvSpPr/>
          <p:nvPr/>
        </p:nvSpPr>
        <p:spPr>
          <a:xfrm>
            <a:off x="1588034" y="1591256"/>
            <a:ext cx="942779" cy="7965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Freeform 10"/>
          <p:cNvSpPr/>
          <p:nvPr/>
        </p:nvSpPr>
        <p:spPr>
          <a:xfrm>
            <a:off x="2400023" y="1819257"/>
            <a:ext cx="117114" cy="62464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524945" y="1647482"/>
            <a:ext cx="15616" cy="140543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4" name="Freeform 13"/>
          <p:cNvSpPr/>
          <p:nvPr/>
        </p:nvSpPr>
        <p:spPr>
          <a:xfrm>
            <a:off x="6046172" y="1484813"/>
            <a:ext cx="533826" cy="717035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5" name="Freeform 14"/>
          <p:cNvSpPr/>
          <p:nvPr/>
        </p:nvSpPr>
        <p:spPr>
          <a:xfrm>
            <a:off x="6051452" y="1350779"/>
            <a:ext cx="502215" cy="888355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6" name="Freeform 15"/>
          <p:cNvSpPr/>
          <p:nvPr/>
        </p:nvSpPr>
        <p:spPr>
          <a:xfrm>
            <a:off x="6280401" y="1335163"/>
            <a:ext cx="421610" cy="7808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7" name="Freeform 16"/>
          <p:cNvSpPr/>
          <p:nvPr/>
        </p:nvSpPr>
        <p:spPr>
          <a:xfrm>
            <a:off x="6709818" y="1358587"/>
            <a:ext cx="15749" cy="601214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8" name="Freeform 17"/>
          <p:cNvSpPr/>
          <p:nvPr/>
        </p:nvSpPr>
        <p:spPr>
          <a:xfrm>
            <a:off x="6569281" y="1967609"/>
            <a:ext cx="140537" cy="218623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9" name="Freeform 18"/>
          <p:cNvSpPr/>
          <p:nvPr/>
        </p:nvSpPr>
        <p:spPr>
          <a:xfrm>
            <a:off x="6600513" y="1366396"/>
            <a:ext cx="85883" cy="93695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0" name="Freeform 19"/>
          <p:cNvSpPr/>
          <p:nvPr/>
        </p:nvSpPr>
        <p:spPr>
          <a:xfrm>
            <a:off x="2532753" y="1274410"/>
            <a:ext cx="3388773" cy="435536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" name="TextBox 2"/>
          <p:cNvSpPr txBox="1"/>
          <p:nvPr/>
        </p:nvSpPr>
        <p:spPr>
          <a:xfrm>
            <a:off x="6046173" y="1861697"/>
            <a:ext cx="52770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10140" y="1684704"/>
            <a:ext cx="47000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825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812175" y="1917748"/>
            <a:ext cx="3756" cy="195200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757522" y="1915930"/>
            <a:ext cx="863411" cy="221322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812176" y="1822482"/>
            <a:ext cx="942779" cy="7965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624165" y="2050484"/>
            <a:ext cx="117114" cy="62464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749087" y="1878709"/>
            <a:ext cx="15616" cy="140543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40578" y="1900123"/>
            <a:ext cx="534121" cy="21929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bg1">
                    <a:lumMod val="50000"/>
                  </a:schemeClr>
                </a:solidFill>
                <a:latin typeface="AhnbergHand"/>
                <a:cs typeface="AhnbergHand"/>
              </a:rPr>
              <a:t>router</a:t>
            </a:r>
            <a:endParaRPr lang="en-AU" sz="825" dirty="0">
              <a:solidFill>
                <a:schemeClr val="bg1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103410" y="1790167"/>
            <a:ext cx="1919087" cy="121577"/>
          </a:xfrm>
          <a:custGeom>
            <a:avLst/>
            <a:gdLst>
              <a:gd name="connsiteX0" fmla="*/ 2558782 w 2558782"/>
              <a:gd name="connsiteY0" fmla="*/ 129735 h 162103"/>
              <a:gd name="connsiteX1" fmla="*/ 1968064 w 2558782"/>
              <a:gd name="connsiteY1" fmla="*/ 64999 h 162103"/>
              <a:gd name="connsiteX2" fmla="*/ 317289 w 2558782"/>
              <a:gd name="connsiteY2" fmla="*/ 105459 h 162103"/>
              <a:gd name="connsiteX3" fmla="*/ 58344 w 2558782"/>
              <a:gd name="connsiteY3" fmla="*/ 97367 h 162103"/>
              <a:gd name="connsiteX4" fmla="*/ 25975 w 2558782"/>
              <a:gd name="connsiteY4" fmla="*/ 154011 h 162103"/>
              <a:gd name="connsiteX5" fmla="*/ 1699 w 2558782"/>
              <a:gd name="connsiteY5" fmla="*/ 16447 h 162103"/>
              <a:gd name="connsiteX6" fmla="*/ 74528 w 2558782"/>
              <a:gd name="connsiteY6" fmla="*/ 121643 h 162103"/>
              <a:gd name="connsiteX7" fmla="*/ 50251 w 2558782"/>
              <a:gd name="connsiteY7" fmla="*/ 262 h 162103"/>
              <a:gd name="connsiteX8" fmla="*/ 123080 w 2558782"/>
              <a:gd name="connsiteY8" fmla="*/ 162103 h 1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782" h="162103">
                <a:moveTo>
                  <a:pt x="2558782" y="129735"/>
                </a:moveTo>
                <a:cubicBezTo>
                  <a:pt x="2450214" y="99390"/>
                  <a:pt x="2341646" y="69045"/>
                  <a:pt x="1968064" y="64999"/>
                </a:cubicBezTo>
                <a:cubicBezTo>
                  <a:pt x="1594482" y="60953"/>
                  <a:pt x="635576" y="100064"/>
                  <a:pt x="317289" y="105459"/>
                </a:cubicBezTo>
                <a:cubicBezTo>
                  <a:pt x="-998" y="110854"/>
                  <a:pt x="106896" y="89275"/>
                  <a:pt x="58344" y="97367"/>
                </a:cubicBezTo>
                <a:cubicBezTo>
                  <a:pt x="9792" y="105459"/>
                  <a:pt x="35416" y="167498"/>
                  <a:pt x="25975" y="154011"/>
                </a:cubicBezTo>
                <a:cubicBezTo>
                  <a:pt x="16534" y="140524"/>
                  <a:pt x="-6393" y="21842"/>
                  <a:pt x="1699" y="16447"/>
                </a:cubicBezTo>
                <a:cubicBezTo>
                  <a:pt x="9791" y="11052"/>
                  <a:pt x="66436" y="124340"/>
                  <a:pt x="74528" y="121643"/>
                </a:cubicBezTo>
                <a:cubicBezTo>
                  <a:pt x="82620" y="118946"/>
                  <a:pt x="42159" y="-6481"/>
                  <a:pt x="50251" y="262"/>
                </a:cubicBezTo>
                <a:cubicBezTo>
                  <a:pt x="58343" y="7005"/>
                  <a:pt x="90711" y="84554"/>
                  <a:pt x="123080" y="162103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Freeform 29"/>
          <p:cNvSpPr/>
          <p:nvPr/>
        </p:nvSpPr>
        <p:spPr>
          <a:xfrm>
            <a:off x="4707332" y="2027451"/>
            <a:ext cx="1228493" cy="188195"/>
          </a:xfrm>
          <a:custGeom>
            <a:avLst/>
            <a:gdLst>
              <a:gd name="connsiteX0" fmla="*/ 0 w 1637990"/>
              <a:gd name="connsiteY0" fmla="*/ 56679 h 250926"/>
              <a:gd name="connsiteX1" fmla="*/ 542167 w 1637990"/>
              <a:gd name="connsiteY1" fmla="*/ 250888 h 250926"/>
              <a:gd name="connsiteX2" fmla="*/ 1594131 w 1637990"/>
              <a:gd name="connsiteY2" fmla="*/ 72863 h 250926"/>
              <a:gd name="connsiteX3" fmla="*/ 1456567 w 1637990"/>
              <a:gd name="connsiteY3" fmla="*/ 35 h 250926"/>
              <a:gd name="connsiteX4" fmla="*/ 1618407 w 1637990"/>
              <a:gd name="connsiteY4" fmla="*/ 64771 h 250926"/>
              <a:gd name="connsiteX5" fmla="*/ 1521303 w 1637990"/>
              <a:gd name="connsiteY5" fmla="*/ 169967 h 25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7990" h="250926">
                <a:moveTo>
                  <a:pt x="0" y="56679"/>
                </a:moveTo>
                <a:cubicBezTo>
                  <a:pt x="138239" y="152435"/>
                  <a:pt x="276479" y="248191"/>
                  <a:pt x="542167" y="250888"/>
                </a:cubicBezTo>
                <a:cubicBezTo>
                  <a:pt x="807855" y="253585"/>
                  <a:pt x="1441731" y="114672"/>
                  <a:pt x="1594131" y="72863"/>
                </a:cubicBezTo>
                <a:cubicBezTo>
                  <a:pt x="1746531" y="31054"/>
                  <a:pt x="1452521" y="1384"/>
                  <a:pt x="1456567" y="35"/>
                </a:cubicBezTo>
                <a:cubicBezTo>
                  <a:pt x="1460613" y="-1314"/>
                  <a:pt x="1607618" y="36449"/>
                  <a:pt x="1618407" y="64771"/>
                </a:cubicBezTo>
                <a:cubicBezTo>
                  <a:pt x="1629196" y="93093"/>
                  <a:pt x="1575249" y="131530"/>
                  <a:pt x="1521303" y="16996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4555988" y="2309572"/>
            <a:ext cx="1596912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AhnbergHand"/>
                <a:cs typeface="AhnbergHand"/>
              </a:rPr>
              <a:t>ICMP </a:t>
            </a:r>
            <a:r>
              <a:rPr lang="en-US" sz="900" dirty="0" err="1">
                <a:solidFill>
                  <a:srgbClr val="FF0000"/>
                </a:solidFill>
                <a:latin typeface="AhnbergHand"/>
                <a:cs typeface="AhnbergHand"/>
              </a:rPr>
              <a:t>Dest</a:t>
            </a:r>
            <a:r>
              <a:rPr lang="en-US" sz="900" dirty="0">
                <a:solidFill>
                  <a:srgbClr val="FF0000"/>
                </a:solidFill>
                <a:latin typeface="AhnbergHand"/>
                <a:cs typeface="AhnbergHand"/>
              </a:rPr>
              <a:t> Unreachable</a:t>
            </a:r>
            <a:endParaRPr lang="en-US" sz="9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32" name="TextBox 31"/>
          <p:cNvSpPr txBox="1"/>
          <p:nvPr/>
        </p:nvSpPr>
        <p:spPr>
          <a:xfrm rot="20594228">
            <a:off x="3872073" y="2990775"/>
            <a:ext cx="2773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350" dirty="0">
                <a:solidFill>
                  <a:srgbClr val="984807"/>
                </a:solidFill>
                <a:latin typeface="AhnbergHand"/>
                <a:cs typeface="AhnbergHand"/>
              </a:rPr>
              <a:t>What the server sees is an incoming SYN, and then an ICMP destination unreachable</a:t>
            </a:r>
            <a:endParaRPr lang="en-AU" sz="1350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344156" y="2245626"/>
            <a:ext cx="688306" cy="1353774"/>
          </a:xfrm>
          <a:custGeom>
            <a:avLst/>
            <a:gdLst>
              <a:gd name="connsiteX0" fmla="*/ 0 w 917741"/>
              <a:gd name="connsiteY0" fmla="*/ 1674936 h 1805032"/>
              <a:gd name="connsiteX1" fmla="*/ 833480 w 917741"/>
              <a:gd name="connsiteY1" fmla="*/ 1715397 h 1805032"/>
              <a:gd name="connsiteX2" fmla="*/ 833480 w 917741"/>
              <a:gd name="connsiteY2" fmla="*/ 655340 h 1805032"/>
              <a:gd name="connsiteX3" fmla="*/ 339866 w 917741"/>
              <a:gd name="connsiteY3" fmla="*/ 32253 h 1805032"/>
              <a:gd name="connsiteX4" fmla="*/ 558351 w 917741"/>
              <a:gd name="connsiteY4" fmla="*/ 80805 h 1805032"/>
              <a:gd name="connsiteX5" fmla="*/ 315590 w 917741"/>
              <a:gd name="connsiteY5" fmla="*/ 7977 h 1805032"/>
              <a:gd name="connsiteX6" fmla="*/ 250853 w 917741"/>
              <a:gd name="connsiteY6" fmla="*/ 194094 h 180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741" h="1805032">
                <a:moveTo>
                  <a:pt x="0" y="1674936"/>
                </a:moveTo>
                <a:cubicBezTo>
                  <a:pt x="347283" y="1780133"/>
                  <a:pt x="694567" y="1885330"/>
                  <a:pt x="833480" y="1715397"/>
                </a:cubicBezTo>
                <a:cubicBezTo>
                  <a:pt x="972393" y="1545464"/>
                  <a:pt x="915749" y="935864"/>
                  <a:pt x="833480" y="655340"/>
                </a:cubicBezTo>
                <a:cubicBezTo>
                  <a:pt x="751211" y="374816"/>
                  <a:pt x="385721" y="128009"/>
                  <a:pt x="339866" y="32253"/>
                </a:cubicBezTo>
                <a:cubicBezTo>
                  <a:pt x="294011" y="-63503"/>
                  <a:pt x="562397" y="84851"/>
                  <a:pt x="558351" y="80805"/>
                </a:cubicBezTo>
                <a:cubicBezTo>
                  <a:pt x="554305" y="76759"/>
                  <a:pt x="366840" y="-10904"/>
                  <a:pt x="315590" y="7977"/>
                </a:cubicBezTo>
                <a:cubicBezTo>
                  <a:pt x="264340" y="26858"/>
                  <a:pt x="257596" y="110476"/>
                  <a:pt x="250853" y="194094"/>
                </a:cubicBezTo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58985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7" y="273845"/>
            <a:ext cx="6134696" cy="994172"/>
          </a:xfrm>
        </p:spPr>
        <p:txBody>
          <a:bodyPr/>
          <a:lstStyle/>
          <a:p>
            <a:r>
              <a:rPr lang="en-US" dirty="0" smtClean="0"/>
              <a:t>And we </a:t>
            </a:r>
            <a:r>
              <a:rPr lang="en-US" dirty="0" smtClean="0"/>
              <a:t>do see </a:t>
            </a:r>
            <a:r>
              <a:rPr lang="en-US" dirty="0" smtClean="0"/>
              <a:t>this </a:t>
            </a:r>
            <a:r>
              <a:rPr lang="is-IS" dirty="0" smtClean="0"/>
              <a:t>… here’s 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653663"/>
            <a:ext cx="6172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50" dirty="0">
                <a:latin typeface="Menlo" charset="0"/>
                <a:ea typeface="Menlo" charset="0"/>
                <a:cs typeface="Menlo" charset="0"/>
              </a:rPr>
              <a:t>14:16:05.999497 IP (</a:t>
            </a:r>
            <a:r>
              <a:rPr lang="en-US" sz="75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0x0, </a:t>
            </a:r>
            <a:r>
              <a:rPr lang="en-US" sz="75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55, id 31005, offset 0, flags [none], proto ICMP (1), length 80) </a:t>
            </a:r>
          </a:p>
          <a:p>
            <a:pPr marL="0" indent="0">
              <a:buNone/>
            </a:pP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   84.41.108.74 &gt; 139.162.146.97: ICMP host 46.163.63.47 unreachable, length 60 </a:t>
            </a:r>
            <a:endParaRPr lang="en-US" sz="75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endParaRPr lang="en-US" sz="75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Outer packet is an ICMP Packet with a “destination unreachable” code sent to the server from the router at address 84.41.108.74</a:t>
            </a:r>
          </a:p>
          <a:p>
            <a:pPr marL="0" indent="0">
              <a:buNone/>
            </a:pPr>
            <a:endParaRPr lang="en-US" sz="750" dirty="0"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084196" y="1963071"/>
            <a:ext cx="121422" cy="226133"/>
          </a:xfrm>
          <a:custGeom>
            <a:avLst/>
            <a:gdLst>
              <a:gd name="connsiteX0" fmla="*/ 137620 w 161896"/>
              <a:gd name="connsiteY0" fmla="*/ 301510 h 301510"/>
              <a:gd name="connsiteX1" fmla="*/ 56700 w 161896"/>
              <a:gd name="connsiteY1" fmla="*/ 34472 h 301510"/>
              <a:gd name="connsiteX2" fmla="*/ 56 w 161896"/>
              <a:gd name="connsiteY2" fmla="*/ 147761 h 301510"/>
              <a:gd name="connsiteX3" fmla="*/ 48608 w 161896"/>
              <a:gd name="connsiteY3" fmla="*/ 2104 h 301510"/>
              <a:gd name="connsiteX4" fmla="*/ 161896 w 161896"/>
              <a:gd name="connsiteY4" fmla="*/ 74933 h 30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96" h="301510">
                <a:moveTo>
                  <a:pt x="137620" y="301510"/>
                </a:moveTo>
                <a:cubicBezTo>
                  <a:pt x="108623" y="180803"/>
                  <a:pt x="79627" y="60097"/>
                  <a:pt x="56700" y="34472"/>
                </a:cubicBezTo>
                <a:cubicBezTo>
                  <a:pt x="33773" y="8847"/>
                  <a:pt x="1405" y="153156"/>
                  <a:pt x="56" y="147761"/>
                </a:cubicBezTo>
                <a:cubicBezTo>
                  <a:pt x="-1293" y="142366"/>
                  <a:pt x="21635" y="14242"/>
                  <a:pt x="48608" y="2104"/>
                </a:cubicBezTo>
                <a:cubicBezTo>
                  <a:pt x="75581" y="-10034"/>
                  <a:pt x="118738" y="32449"/>
                  <a:pt x="161896" y="74933"/>
                </a:cubicBez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4681243" y="1781824"/>
            <a:ext cx="951429" cy="267842"/>
          </a:xfrm>
          <a:custGeom>
            <a:avLst/>
            <a:gdLst>
              <a:gd name="connsiteX0" fmla="*/ 121380 w 1268572"/>
              <a:gd name="connsiteY0" fmla="*/ 292386 h 357122"/>
              <a:gd name="connsiteX1" fmla="*/ 372233 w 1268572"/>
              <a:gd name="connsiteY1" fmla="*/ 349030 h 357122"/>
              <a:gd name="connsiteX2" fmla="*/ 1205713 w 1268572"/>
              <a:gd name="connsiteY2" fmla="*/ 316662 h 357122"/>
              <a:gd name="connsiteX3" fmla="*/ 1108608 w 1268572"/>
              <a:gd name="connsiteY3" fmla="*/ 33441 h 357122"/>
              <a:gd name="connsiteX4" fmla="*/ 307497 w 1268572"/>
              <a:gd name="connsiteY4" fmla="*/ 41533 h 357122"/>
              <a:gd name="connsiteX5" fmla="*/ 0 w 1268572"/>
              <a:gd name="connsiteY5" fmla="*/ 357122 h 35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8572" h="357122">
                <a:moveTo>
                  <a:pt x="121380" y="292386"/>
                </a:moveTo>
                <a:cubicBezTo>
                  <a:pt x="156445" y="318685"/>
                  <a:pt x="191511" y="344984"/>
                  <a:pt x="372233" y="349030"/>
                </a:cubicBezTo>
                <a:cubicBezTo>
                  <a:pt x="552955" y="353076"/>
                  <a:pt x="1082984" y="369260"/>
                  <a:pt x="1205713" y="316662"/>
                </a:cubicBezTo>
                <a:cubicBezTo>
                  <a:pt x="1328442" y="264064"/>
                  <a:pt x="1258311" y="79296"/>
                  <a:pt x="1108608" y="33441"/>
                </a:cubicBezTo>
                <a:cubicBezTo>
                  <a:pt x="958905" y="-12414"/>
                  <a:pt x="492265" y="-12414"/>
                  <a:pt x="307497" y="41533"/>
                </a:cubicBezTo>
                <a:cubicBezTo>
                  <a:pt x="122729" y="95480"/>
                  <a:pt x="0" y="357122"/>
                  <a:pt x="0" y="357122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225351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7" y="273845"/>
            <a:ext cx="6134696" cy="994172"/>
          </a:xfrm>
        </p:spPr>
        <p:txBody>
          <a:bodyPr/>
          <a:lstStyle/>
          <a:p>
            <a:r>
              <a:rPr lang="en-US" dirty="0" smtClean="0"/>
              <a:t>And we </a:t>
            </a:r>
            <a:r>
              <a:rPr lang="en-US" dirty="0" smtClean="0"/>
              <a:t>do see </a:t>
            </a:r>
            <a:r>
              <a:rPr lang="en-US" dirty="0" smtClean="0"/>
              <a:t>this </a:t>
            </a:r>
            <a:r>
              <a:rPr lang="is-IS" dirty="0" smtClean="0"/>
              <a:t>… here’s 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653663"/>
            <a:ext cx="6172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50" dirty="0">
                <a:latin typeface="Menlo" charset="0"/>
                <a:ea typeface="Menlo" charset="0"/>
                <a:cs typeface="Menlo" charset="0"/>
              </a:rPr>
              <a:t>14:16:05.999497 IP (</a:t>
            </a:r>
            <a:r>
              <a:rPr lang="en-US" sz="75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0x0, </a:t>
            </a:r>
            <a:r>
              <a:rPr lang="en-US" sz="75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55, id 31005, offset 0, flags [none], proto ICMP (1), length 80) </a:t>
            </a:r>
          </a:p>
          <a:p>
            <a:pPr marL="0" indent="0">
              <a:buNone/>
            </a:pP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   84.41.108.74 &gt; 139.162.146.97: ICMP host 46.163.63.47 unreachable, length 60 </a:t>
            </a:r>
            <a:endParaRPr lang="en-US" sz="75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endParaRPr lang="en-US" sz="75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Outer packet is an ICMP Packet with a “destination unreachable” code sent to the server from the router at address 84.41.108.74</a:t>
            </a:r>
          </a:p>
          <a:p>
            <a:pPr marL="0" indent="0">
              <a:buNone/>
            </a:pPr>
            <a:endParaRPr lang="en-US" sz="75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endParaRPr lang="en-US" sz="75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IP 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75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0x0, </a:t>
            </a:r>
            <a:r>
              <a:rPr lang="en-US" sz="75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57, id 0, offset 0, flags [DF], proto TCP (6), length 52) </a:t>
            </a:r>
          </a:p>
          <a:p>
            <a:pPr marL="0" indent="0">
              <a:buNone/>
            </a:pP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139.162.146.97.443 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&gt; 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46.163.63.xx.52087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: Flags [S.], </a:t>
            </a:r>
            <a:r>
              <a:rPr lang="en-US" sz="750" dirty="0" err="1">
                <a:latin typeface="Menlo" charset="0"/>
                <a:ea typeface="Menlo" charset="0"/>
                <a:cs typeface="Menlo" charset="0"/>
              </a:rPr>
              <a:t>cksum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0x5130 (correct), </a:t>
            </a:r>
            <a:r>
              <a:rPr lang="en-US" sz="750" dirty="0" err="1">
                <a:latin typeface="Menlo" charset="0"/>
                <a:ea typeface="Menlo" charset="0"/>
                <a:cs typeface="Menlo" charset="0"/>
              </a:rPr>
              <a:t>seq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3917125220, </a:t>
            </a:r>
            <a:r>
              <a:rPr lang="en-US" sz="750" dirty="0" err="1">
                <a:latin typeface="Menlo" charset="0"/>
                <a:ea typeface="Menlo" charset="0"/>
                <a:cs typeface="Menlo" charset="0"/>
              </a:rPr>
              <a:t>ack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685287936, win 29200, options [</a:t>
            </a:r>
            <a:r>
              <a:rPr lang="en-US" sz="750" dirty="0" err="1">
                <a:latin typeface="Menlo" charset="0"/>
                <a:ea typeface="Menlo" charset="0"/>
                <a:cs typeface="Menlo" charset="0"/>
              </a:rPr>
              <a:t>mss</a:t>
            </a:r>
            <a:r>
              <a:rPr lang="en-US" sz="750" dirty="0">
                <a:latin typeface="Menlo" charset="0"/>
                <a:ea typeface="Menlo" charset="0"/>
                <a:cs typeface="Menlo" charset="0"/>
              </a:rPr>
              <a:t> 1460,nop,nop,sackOK,nop,wscale 7], length 0 </a:t>
            </a:r>
          </a:p>
        </p:txBody>
      </p:sp>
      <p:sp>
        <p:nvSpPr>
          <p:cNvPr id="4" name="Freeform 3"/>
          <p:cNvSpPr/>
          <p:nvPr/>
        </p:nvSpPr>
        <p:spPr>
          <a:xfrm>
            <a:off x="2084196" y="1963071"/>
            <a:ext cx="121422" cy="226133"/>
          </a:xfrm>
          <a:custGeom>
            <a:avLst/>
            <a:gdLst>
              <a:gd name="connsiteX0" fmla="*/ 137620 w 161896"/>
              <a:gd name="connsiteY0" fmla="*/ 301510 h 301510"/>
              <a:gd name="connsiteX1" fmla="*/ 56700 w 161896"/>
              <a:gd name="connsiteY1" fmla="*/ 34472 h 301510"/>
              <a:gd name="connsiteX2" fmla="*/ 56 w 161896"/>
              <a:gd name="connsiteY2" fmla="*/ 147761 h 301510"/>
              <a:gd name="connsiteX3" fmla="*/ 48608 w 161896"/>
              <a:gd name="connsiteY3" fmla="*/ 2104 h 301510"/>
              <a:gd name="connsiteX4" fmla="*/ 161896 w 161896"/>
              <a:gd name="connsiteY4" fmla="*/ 74933 h 30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96" h="301510">
                <a:moveTo>
                  <a:pt x="137620" y="301510"/>
                </a:moveTo>
                <a:cubicBezTo>
                  <a:pt x="108623" y="180803"/>
                  <a:pt x="79627" y="60097"/>
                  <a:pt x="56700" y="34472"/>
                </a:cubicBezTo>
                <a:cubicBezTo>
                  <a:pt x="33773" y="8847"/>
                  <a:pt x="1405" y="153156"/>
                  <a:pt x="56" y="147761"/>
                </a:cubicBezTo>
                <a:cubicBezTo>
                  <a:pt x="-1293" y="142366"/>
                  <a:pt x="21635" y="14242"/>
                  <a:pt x="48608" y="2104"/>
                </a:cubicBezTo>
                <a:cubicBezTo>
                  <a:pt x="75581" y="-10034"/>
                  <a:pt x="118738" y="32449"/>
                  <a:pt x="161896" y="74933"/>
                </a:cubicBez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2551014" y="4082790"/>
            <a:ext cx="35557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Payload packet is a SYN+ACK packet</a:t>
            </a:r>
            <a:endParaRPr lang="en-US" sz="1350" dirty="0"/>
          </a:p>
        </p:txBody>
      </p:sp>
      <p:sp>
        <p:nvSpPr>
          <p:cNvPr id="7" name="Freeform 6"/>
          <p:cNvSpPr/>
          <p:nvPr/>
        </p:nvSpPr>
        <p:spPr>
          <a:xfrm>
            <a:off x="4030958" y="2879949"/>
            <a:ext cx="731154" cy="523111"/>
          </a:xfrm>
          <a:custGeom>
            <a:avLst/>
            <a:gdLst>
              <a:gd name="connsiteX0" fmla="*/ 616193 w 974872"/>
              <a:gd name="connsiteY0" fmla="*/ 487088 h 697481"/>
              <a:gd name="connsiteX1" fmla="*/ 769941 w 974872"/>
              <a:gd name="connsiteY1" fmla="*/ 487088 h 697481"/>
              <a:gd name="connsiteX2" fmla="*/ 972242 w 974872"/>
              <a:gd name="connsiteY2" fmla="*/ 220051 h 697481"/>
              <a:gd name="connsiteX3" fmla="*/ 616193 w 974872"/>
              <a:gd name="connsiteY3" fmla="*/ 1566 h 697481"/>
              <a:gd name="connsiteX4" fmla="*/ 1198 w 974872"/>
              <a:gd name="connsiteY4" fmla="*/ 333340 h 697481"/>
              <a:gd name="connsiteX5" fmla="*/ 786125 w 974872"/>
              <a:gd name="connsiteY5" fmla="*/ 697481 h 69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872" h="697481">
                <a:moveTo>
                  <a:pt x="616193" y="487088"/>
                </a:moveTo>
                <a:cubicBezTo>
                  <a:pt x="663396" y="509341"/>
                  <a:pt x="710600" y="531594"/>
                  <a:pt x="769941" y="487088"/>
                </a:cubicBezTo>
                <a:cubicBezTo>
                  <a:pt x="829282" y="442582"/>
                  <a:pt x="997867" y="300971"/>
                  <a:pt x="972242" y="220051"/>
                </a:cubicBezTo>
                <a:cubicBezTo>
                  <a:pt x="946617" y="139131"/>
                  <a:pt x="778034" y="-17316"/>
                  <a:pt x="616193" y="1566"/>
                </a:cubicBezTo>
                <a:cubicBezTo>
                  <a:pt x="454352" y="20447"/>
                  <a:pt x="-27124" y="217354"/>
                  <a:pt x="1198" y="333340"/>
                </a:cubicBezTo>
                <a:cubicBezTo>
                  <a:pt x="29520" y="449326"/>
                  <a:pt x="786125" y="697481"/>
                  <a:pt x="786125" y="697481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 7"/>
          <p:cNvSpPr/>
          <p:nvPr/>
        </p:nvSpPr>
        <p:spPr>
          <a:xfrm>
            <a:off x="3188262" y="3340783"/>
            <a:ext cx="970315" cy="717731"/>
          </a:xfrm>
          <a:custGeom>
            <a:avLst/>
            <a:gdLst>
              <a:gd name="connsiteX0" fmla="*/ 0 w 1293753"/>
              <a:gd name="connsiteY0" fmla="*/ 956975 h 956975"/>
              <a:gd name="connsiteX1" fmla="*/ 48552 w 1293753"/>
              <a:gd name="connsiteY1" fmla="*/ 884147 h 956975"/>
              <a:gd name="connsiteX2" fmla="*/ 80920 w 1293753"/>
              <a:gd name="connsiteY2" fmla="*/ 617110 h 956975"/>
              <a:gd name="connsiteX3" fmla="*/ 825388 w 1293753"/>
              <a:gd name="connsiteY3" fmla="*/ 333888 h 956975"/>
              <a:gd name="connsiteX4" fmla="*/ 1238081 w 1293753"/>
              <a:gd name="connsiteY4" fmla="*/ 26391 h 956975"/>
              <a:gd name="connsiteX5" fmla="*/ 995320 w 1293753"/>
              <a:gd name="connsiteY5" fmla="*/ 18299 h 956975"/>
              <a:gd name="connsiteX6" fmla="*/ 1270449 w 1293753"/>
              <a:gd name="connsiteY6" fmla="*/ 42575 h 956975"/>
              <a:gd name="connsiteX7" fmla="*/ 1278542 w 1293753"/>
              <a:gd name="connsiteY7" fmla="*/ 317704 h 95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53" h="956975">
                <a:moveTo>
                  <a:pt x="0" y="956975"/>
                </a:moveTo>
                <a:cubicBezTo>
                  <a:pt x="17532" y="948883"/>
                  <a:pt x="35065" y="940791"/>
                  <a:pt x="48552" y="884147"/>
                </a:cubicBezTo>
                <a:cubicBezTo>
                  <a:pt x="62039" y="827503"/>
                  <a:pt x="-48553" y="708820"/>
                  <a:pt x="80920" y="617110"/>
                </a:cubicBezTo>
                <a:cubicBezTo>
                  <a:pt x="210393" y="525400"/>
                  <a:pt x="632528" y="432341"/>
                  <a:pt x="825388" y="333888"/>
                </a:cubicBezTo>
                <a:cubicBezTo>
                  <a:pt x="1018248" y="235435"/>
                  <a:pt x="1209759" y="78989"/>
                  <a:pt x="1238081" y="26391"/>
                </a:cubicBezTo>
                <a:cubicBezTo>
                  <a:pt x="1266403" y="-26207"/>
                  <a:pt x="989925" y="15602"/>
                  <a:pt x="995320" y="18299"/>
                </a:cubicBezTo>
                <a:cubicBezTo>
                  <a:pt x="1000715" y="20996"/>
                  <a:pt x="1223245" y="-7326"/>
                  <a:pt x="1270449" y="42575"/>
                </a:cubicBezTo>
                <a:cubicBezTo>
                  <a:pt x="1317653" y="92476"/>
                  <a:pt x="1278542" y="317704"/>
                  <a:pt x="1278542" y="317704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4681243" y="1781824"/>
            <a:ext cx="951429" cy="267842"/>
          </a:xfrm>
          <a:custGeom>
            <a:avLst/>
            <a:gdLst>
              <a:gd name="connsiteX0" fmla="*/ 121380 w 1268572"/>
              <a:gd name="connsiteY0" fmla="*/ 292386 h 357122"/>
              <a:gd name="connsiteX1" fmla="*/ 372233 w 1268572"/>
              <a:gd name="connsiteY1" fmla="*/ 349030 h 357122"/>
              <a:gd name="connsiteX2" fmla="*/ 1205713 w 1268572"/>
              <a:gd name="connsiteY2" fmla="*/ 316662 h 357122"/>
              <a:gd name="connsiteX3" fmla="*/ 1108608 w 1268572"/>
              <a:gd name="connsiteY3" fmla="*/ 33441 h 357122"/>
              <a:gd name="connsiteX4" fmla="*/ 307497 w 1268572"/>
              <a:gd name="connsiteY4" fmla="*/ 41533 h 357122"/>
              <a:gd name="connsiteX5" fmla="*/ 0 w 1268572"/>
              <a:gd name="connsiteY5" fmla="*/ 357122 h 35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8572" h="357122">
                <a:moveTo>
                  <a:pt x="121380" y="292386"/>
                </a:moveTo>
                <a:cubicBezTo>
                  <a:pt x="156445" y="318685"/>
                  <a:pt x="191511" y="344984"/>
                  <a:pt x="372233" y="349030"/>
                </a:cubicBezTo>
                <a:cubicBezTo>
                  <a:pt x="552955" y="353076"/>
                  <a:pt x="1082984" y="369260"/>
                  <a:pt x="1205713" y="316662"/>
                </a:cubicBezTo>
                <a:cubicBezTo>
                  <a:pt x="1328442" y="264064"/>
                  <a:pt x="1258311" y="79296"/>
                  <a:pt x="1108608" y="33441"/>
                </a:cubicBezTo>
                <a:cubicBezTo>
                  <a:pt x="958905" y="-12414"/>
                  <a:pt x="492265" y="-12414"/>
                  <a:pt x="307497" y="41533"/>
                </a:cubicBezTo>
                <a:cubicBezTo>
                  <a:pt x="122729" y="95480"/>
                  <a:pt x="0" y="357122"/>
                  <a:pt x="0" y="357122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reeform 5"/>
          <p:cNvSpPr/>
          <p:nvPr/>
        </p:nvSpPr>
        <p:spPr>
          <a:xfrm>
            <a:off x="3283740" y="2311810"/>
            <a:ext cx="3461593" cy="673538"/>
          </a:xfrm>
          <a:custGeom>
            <a:avLst/>
            <a:gdLst>
              <a:gd name="connsiteX0" fmla="*/ 4350267 w 4615457"/>
              <a:gd name="connsiteY0" fmla="*/ 0 h 898051"/>
              <a:gd name="connsiteX1" fmla="*/ 4571493 w 4615457"/>
              <a:gd name="connsiteY1" fmla="*/ 250722 h 898051"/>
              <a:gd name="connsiteX2" fmla="*/ 3583351 w 4615457"/>
              <a:gd name="connsiteY2" fmla="*/ 457200 h 898051"/>
              <a:gd name="connsiteX3" fmla="*/ 869648 w 4615457"/>
              <a:gd name="connsiteY3" fmla="*/ 464574 h 898051"/>
              <a:gd name="connsiteX4" fmla="*/ 36364 w 4615457"/>
              <a:gd name="connsiteY4" fmla="*/ 892277 h 898051"/>
              <a:gd name="connsiteX5" fmla="*/ 139603 w 4615457"/>
              <a:gd name="connsiteY5" fmla="*/ 722671 h 898051"/>
              <a:gd name="connsiteX6" fmla="*/ 51112 w 4615457"/>
              <a:gd name="connsiteY6" fmla="*/ 884903 h 898051"/>
              <a:gd name="connsiteX7" fmla="*/ 264964 w 4615457"/>
              <a:gd name="connsiteY7" fmla="*/ 848032 h 89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5457" h="898051">
                <a:moveTo>
                  <a:pt x="4350267" y="0"/>
                </a:moveTo>
                <a:cubicBezTo>
                  <a:pt x="4524789" y="87261"/>
                  <a:pt x="4699312" y="174522"/>
                  <a:pt x="4571493" y="250722"/>
                </a:cubicBezTo>
                <a:cubicBezTo>
                  <a:pt x="4443674" y="326922"/>
                  <a:pt x="4200325" y="421558"/>
                  <a:pt x="3583351" y="457200"/>
                </a:cubicBezTo>
                <a:cubicBezTo>
                  <a:pt x="2966377" y="492842"/>
                  <a:pt x="1460812" y="392061"/>
                  <a:pt x="869648" y="464574"/>
                </a:cubicBezTo>
                <a:cubicBezTo>
                  <a:pt x="278483" y="537087"/>
                  <a:pt x="158038" y="849261"/>
                  <a:pt x="36364" y="892277"/>
                </a:cubicBezTo>
                <a:cubicBezTo>
                  <a:pt x="-85310" y="935293"/>
                  <a:pt x="137145" y="723900"/>
                  <a:pt x="139603" y="722671"/>
                </a:cubicBezTo>
                <a:cubicBezTo>
                  <a:pt x="142061" y="721442"/>
                  <a:pt x="30219" y="864010"/>
                  <a:pt x="51112" y="884903"/>
                </a:cubicBezTo>
                <a:cubicBezTo>
                  <a:pt x="72005" y="905796"/>
                  <a:pt x="168484" y="876914"/>
                  <a:pt x="264964" y="84803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91381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078" y="246156"/>
            <a:ext cx="6172200" cy="857250"/>
          </a:xfrm>
        </p:spPr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894" y="1348840"/>
            <a:ext cx="6264696" cy="3423827"/>
          </a:xfrm>
        </p:spPr>
        <p:txBody>
          <a:bodyPr/>
          <a:lstStyle/>
          <a:p>
            <a:r>
              <a:rPr lang="en-US" dirty="0" smtClean="0"/>
              <a:t>All connected endpoints are equally reachable</a:t>
            </a:r>
          </a:p>
          <a:p>
            <a:r>
              <a:rPr lang="en-US" dirty="0"/>
              <a:t>Anyone can reach anyone else</a:t>
            </a:r>
          </a:p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3485634" y="491590"/>
            <a:ext cx="3283719" cy="309875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 rot="296272">
            <a:off x="4709095" y="79971"/>
            <a:ext cx="13131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1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6287" y="2587183"/>
            <a:ext cx="538322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7" name="Freeform 6"/>
          <p:cNvSpPr/>
          <p:nvPr/>
        </p:nvSpPr>
        <p:spPr>
          <a:xfrm>
            <a:off x="2030651" y="1358413"/>
            <a:ext cx="4814956" cy="315947"/>
          </a:xfrm>
          <a:custGeom>
            <a:avLst/>
            <a:gdLst>
              <a:gd name="connsiteX0" fmla="*/ 132430 w 6419941"/>
              <a:gd name="connsiteY0" fmla="*/ 372410 h 421262"/>
              <a:gd name="connsiteX1" fmla="*/ 180982 w 6419941"/>
              <a:gd name="connsiteY1" fmla="*/ 340042 h 421262"/>
              <a:gd name="connsiteX2" fmla="*/ 1888401 w 6419941"/>
              <a:gd name="connsiteY2" fmla="*/ 48729 h 421262"/>
              <a:gd name="connsiteX3" fmla="*/ 1540444 w 6419941"/>
              <a:gd name="connsiteY3" fmla="*/ 348134 h 421262"/>
              <a:gd name="connsiteX4" fmla="*/ 3385428 w 6419941"/>
              <a:gd name="connsiteY4" fmla="*/ 97281 h 421262"/>
              <a:gd name="connsiteX5" fmla="*/ 3005102 w 6419941"/>
              <a:gd name="connsiteY5" fmla="*/ 307674 h 421262"/>
              <a:gd name="connsiteX6" fmla="*/ 4494037 w 6419941"/>
              <a:gd name="connsiteY6" fmla="*/ 8268 h 421262"/>
              <a:gd name="connsiteX7" fmla="*/ 3968054 w 6419941"/>
              <a:gd name="connsiteY7" fmla="*/ 364318 h 421262"/>
              <a:gd name="connsiteX8" fmla="*/ 5513633 w 6419941"/>
              <a:gd name="connsiteY8" fmla="*/ 176 h 421262"/>
              <a:gd name="connsiteX9" fmla="*/ 5181860 w 6419941"/>
              <a:gd name="connsiteY9" fmla="*/ 420962 h 421262"/>
              <a:gd name="connsiteX10" fmla="*/ 6419941 w 6419941"/>
              <a:gd name="connsiteY10" fmla="*/ 73005 h 42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9941" h="421262">
                <a:moveTo>
                  <a:pt x="132430" y="372410"/>
                </a:moveTo>
                <a:cubicBezTo>
                  <a:pt x="10375" y="383199"/>
                  <a:pt x="-111680" y="393989"/>
                  <a:pt x="180982" y="340042"/>
                </a:cubicBezTo>
                <a:cubicBezTo>
                  <a:pt x="473644" y="286095"/>
                  <a:pt x="1661824" y="47380"/>
                  <a:pt x="1888401" y="48729"/>
                </a:cubicBezTo>
                <a:cubicBezTo>
                  <a:pt x="2114978" y="50078"/>
                  <a:pt x="1290940" y="340042"/>
                  <a:pt x="1540444" y="348134"/>
                </a:cubicBezTo>
                <a:cubicBezTo>
                  <a:pt x="1789948" y="356226"/>
                  <a:pt x="3141318" y="104024"/>
                  <a:pt x="3385428" y="97281"/>
                </a:cubicBezTo>
                <a:cubicBezTo>
                  <a:pt x="3629538" y="90538"/>
                  <a:pt x="2820334" y="322509"/>
                  <a:pt x="3005102" y="307674"/>
                </a:cubicBezTo>
                <a:cubicBezTo>
                  <a:pt x="3189870" y="292839"/>
                  <a:pt x="4333545" y="-1173"/>
                  <a:pt x="4494037" y="8268"/>
                </a:cubicBezTo>
                <a:cubicBezTo>
                  <a:pt x="4654529" y="17709"/>
                  <a:pt x="3798121" y="365667"/>
                  <a:pt x="3968054" y="364318"/>
                </a:cubicBezTo>
                <a:cubicBezTo>
                  <a:pt x="4137987" y="362969"/>
                  <a:pt x="5311332" y="-9265"/>
                  <a:pt x="5513633" y="176"/>
                </a:cubicBezTo>
                <a:cubicBezTo>
                  <a:pt x="5715934" y="9617"/>
                  <a:pt x="5030809" y="408824"/>
                  <a:pt x="5181860" y="420962"/>
                </a:cubicBezTo>
                <a:cubicBezTo>
                  <a:pt x="5332911" y="433100"/>
                  <a:pt x="6419941" y="73005"/>
                  <a:pt x="6419941" y="7300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5490205" y="594568"/>
            <a:ext cx="219671" cy="473729"/>
          </a:xfrm>
          <a:custGeom>
            <a:avLst/>
            <a:gdLst>
              <a:gd name="connsiteX0" fmla="*/ 0 w 292894"/>
              <a:gd name="connsiteY0" fmla="*/ 631638 h 631638"/>
              <a:gd name="connsiteX1" fmla="*/ 171450 w 292894"/>
              <a:gd name="connsiteY1" fmla="*/ 2988 h 631638"/>
              <a:gd name="connsiteX2" fmla="*/ 100012 w 292894"/>
              <a:gd name="connsiteY2" fmla="*/ 403038 h 631638"/>
              <a:gd name="connsiteX3" fmla="*/ 292894 w 292894"/>
              <a:gd name="connsiteY3" fmla="*/ 610206 h 63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4" h="631638">
                <a:moveTo>
                  <a:pt x="0" y="631638"/>
                </a:moveTo>
                <a:cubicBezTo>
                  <a:pt x="77390" y="336363"/>
                  <a:pt x="154781" y="41088"/>
                  <a:pt x="171450" y="2988"/>
                </a:cubicBezTo>
                <a:cubicBezTo>
                  <a:pt x="188119" y="-35112"/>
                  <a:pt x="79771" y="301835"/>
                  <a:pt x="100012" y="403038"/>
                </a:cubicBezTo>
                <a:cubicBezTo>
                  <a:pt x="120253" y="504241"/>
                  <a:pt x="206573" y="557223"/>
                  <a:pt x="292894" y="610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 rot="21189760">
            <a:off x="1469314" y="2123308"/>
            <a:ext cx="768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Almost</a:t>
            </a:r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89659">
            <a:off x="3935816" y="2215177"/>
            <a:ext cx="752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a</a:t>
            </a:r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lmost</a:t>
            </a:r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0599" y="2089340"/>
            <a:ext cx="17972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m</a:t>
            </a:r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ost of the time!</a:t>
            </a:r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705027" y="2010456"/>
            <a:ext cx="149555" cy="160385"/>
          </a:xfrm>
          <a:custGeom>
            <a:avLst/>
            <a:gdLst>
              <a:gd name="connsiteX0" fmla="*/ 34402 w 199407"/>
              <a:gd name="connsiteY0" fmla="*/ 213846 h 213846"/>
              <a:gd name="connsiteX1" fmla="*/ 151281 w 199407"/>
              <a:gd name="connsiteY1" fmla="*/ 48842 h 213846"/>
              <a:gd name="connsiteX2" fmla="*/ 26 w 199407"/>
              <a:gd name="connsiteY2" fmla="*/ 62592 h 213846"/>
              <a:gd name="connsiteX3" fmla="*/ 165031 w 199407"/>
              <a:gd name="connsiteY3" fmla="*/ 715 h 213846"/>
              <a:gd name="connsiteX4" fmla="*/ 199407 w 199407"/>
              <a:gd name="connsiteY4" fmla="*/ 110718 h 21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407" h="213846">
                <a:moveTo>
                  <a:pt x="34402" y="213846"/>
                </a:moveTo>
                <a:cubicBezTo>
                  <a:pt x="95706" y="143948"/>
                  <a:pt x="157010" y="74051"/>
                  <a:pt x="151281" y="48842"/>
                </a:cubicBezTo>
                <a:cubicBezTo>
                  <a:pt x="145552" y="23633"/>
                  <a:pt x="-2266" y="70613"/>
                  <a:pt x="26" y="62592"/>
                </a:cubicBezTo>
                <a:cubicBezTo>
                  <a:pt x="2318" y="54571"/>
                  <a:pt x="131801" y="-7306"/>
                  <a:pt x="165031" y="715"/>
                </a:cubicBezTo>
                <a:cubicBezTo>
                  <a:pt x="198261" y="8736"/>
                  <a:pt x="199407" y="110718"/>
                  <a:pt x="199407" y="1107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Freeform 18"/>
          <p:cNvSpPr/>
          <p:nvPr/>
        </p:nvSpPr>
        <p:spPr>
          <a:xfrm>
            <a:off x="4131752" y="2104366"/>
            <a:ext cx="118668" cy="119000"/>
          </a:xfrm>
          <a:custGeom>
            <a:avLst/>
            <a:gdLst>
              <a:gd name="connsiteX0" fmla="*/ 116973 w 158224"/>
              <a:gd name="connsiteY0" fmla="*/ 158667 h 158667"/>
              <a:gd name="connsiteX1" fmla="*/ 41346 w 158224"/>
              <a:gd name="connsiteY1" fmla="*/ 537 h 158667"/>
              <a:gd name="connsiteX2" fmla="*/ 94 w 158224"/>
              <a:gd name="connsiteY2" fmla="*/ 103665 h 158667"/>
              <a:gd name="connsiteX3" fmla="*/ 34470 w 158224"/>
              <a:gd name="connsiteY3" fmla="*/ 7412 h 158667"/>
              <a:gd name="connsiteX4" fmla="*/ 158224 w 158224"/>
              <a:gd name="connsiteY4" fmla="*/ 48664 h 15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24" h="158667">
                <a:moveTo>
                  <a:pt x="116973" y="158667"/>
                </a:moveTo>
                <a:cubicBezTo>
                  <a:pt x="88899" y="84185"/>
                  <a:pt x="60826" y="9704"/>
                  <a:pt x="41346" y="537"/>
                </a:cubicBezTo>
                <a:cubicBezTo>
                  <a:pt x="21866" y="-8630"/>
                  <a:pt x="1240" y="102519"/>
                  <a:pt x="94" y="103665"/>
                </a:cubicBezTo>
                <a:cubicBezTo>
                  <a:pt x="-1052" y="104811"/>
                  <a:pt x="8115" y="16579"/>
                  <a:pt x="34470" y="7412"/>
                </a:cubicBezTo>
                <a:cubicBezTo>
                  <a:pt x="60825" y="-1755"/>
                  <a:pt x="158224" y="48664"/>
                  <a:pt x="158224" y="486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Freeform 19"/>
          <p:cNvSpPr/>
          <p:nvPr/>
        </p:nvSpPr>
        <p:spPr>
          <a:xfrm>
            <a:off x="5709875" y="1961629"/>
            <a:ext cx="372059" cy="201173"/>
          </a:xfrm>
          <a:custGeom>
            <a:avLst/>
            <a:gdLst>
              <a:gd name="connsiteX0" fmla="*/ 496078 w 496078"/>
              <a:gd name="connsiteY0" fmla="*/ 268231 h 268231"/>
              <a:gd name="connsiteX1" fmla="*/ 344824 w 496078"/>
              <a:gd name="connsiteY1" fmla="*/ 75726 h 268231"/>
              <a:gd name="connsiteX2" fmla="*/ 35440 w 496078"/>
              <a:gd name="connsiteY2" fmla="*/ 48225 h 268231"/>
              <a:gd name="connsiteX3" fmla="*/ 186694 w 496078"/>
              <a:gd name="connsiteY3" fmla="*/ 99 h 268231"/>
              <a:gd name="connsiteX4" fmla="*/ 1064 w 496078"/>
              <a:gd name="connsiteY4" fmla="*/ 61975 h 268231"/>
              <a:gd name="connsiteX5" fmla="*/ 111067 w 496078"/>
              <a:gd name="connsiteY5" fmla="*/ 116977 h 26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078" h="268231">
                <a:moveTo>
                  <a:pt x="496078" y="268231"/>
                </a:moveTo>
                <a:cubicBezTo>
                  <a:pt x="458837" y="190312"/>
                  <a:pt x="421597" y="112394"/>
                  <a:pt x="344824" y="75726"/>
                </a:cubicBezTo>
                <a:cubicBezTo>
                  <a:pt x="268051" y="39058"/>
                  <a:pt x="61795" y="60829"/>
                  <a:pt x="35440" y="48225"/>
                </a:cubicBezTo>
                <a:cubicBezTo>
                  <a:pt x="9085" y="35620"/>
                  <a:pt x="192423" y="-2193"/>
                  <a:pt x="186694" y="99"/>
                </a:cubicBezTo>
                <a:cubicBezTo>
                  <a:pt x="180965" y="2391"/>
                  <a:pt x="13668" y="42495"/>
                  <a:pt x="1064" y="61975"/>
                </a:cubicBezTo>
                <a:cubicBezTo>
                  <a:pt x="-11540" y="81455"/>
                  <a:pt x="91587" y="107810"/>
                  <a:pt x="111067" y="1169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00746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078" y="246156"/>
            <a:ext cx="6172200" cy="857250"/>
          </a:xfrm>
        </p:spPr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894" y="1348840"/>
            <a:ext cx="6264696" cy="3423827"/>
          </a:xfrm>
        </p:spPr>
        <p:txBody>
          <a:bodyPr/>
          <a:lstStyle/>
          <a:p>
            <a:r>
              <a:rPr lang="en-US" dirty="0" smtClean="0"/>
              <a:t>All connected endpoints are equally reachable</a:t>
            </a:r>
          </a:p>
          <a:p>
            <a:r>
              <a:rPr lang="en-US" dirty="0"/>
              <a:t>Anyone can reach anyone else</a:t>
            </a:r>
          </a:p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3485634" y="491590"/>
            <a:ext cx="3283719" cy="309875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 rot="296272">
            <a:off x="4709095" y="79971"/>
            <a:ext cx="13131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1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6287" y="2587183"/>
            <a:ext cx="538322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7" name="Freeform 6"/>
          <p:cNvSpPr/>
          <p:nvPr/>
        </p:nvSpPr>
        <p:spPr>
          <a:xfrm>
            <a:off x="2030651" y="1358413"/>
            <a:ext cx="4814956" cy="315947"/>
          </a:xfrm>
          <a:custGeom>
            <a:avLst/>
            <a:gdLst>
              <a:gd name="connsiteX0" fmla="*/ 132430 w 6419941"/>
              <a:gd name="connsiteY0" fmla="*/ 372410 h 421262"/>
              <a:gd name="connsiteX1" fmla="*/ 180982 w 6419941"/>
              <a:gd name="connsiteY1" fmla="*/ 340042 h 421262"/>
              <a:gd name="connsiteX2" fmla="*/ 1888401 w 6419941"/>
              <a:gd name="connsiteY2" fmla="*/ 48729 h 421262"/>
              <a:gd name="connsiteX3" fmla="*/ 1540444 w 6419941"/>
              <a:gd name="connsiteY3" fmla="*/ 348134 h 421262"/>
              <a:gd name="connsiteX4" fmla="*/ 3385428 w 6419941"/>
              <a:gd name="connsiteY4" fmla="*/ 97281 h 421262"/>
              <a:gd name="connsiteX5" fmla="*/ 3005102 w 6419941"/>
              <a:gd name="connsiteY5" fmla="*/ 307674 h 421262"/>
              <a:gd name="connsiteX6" fmla="*/ 4494037 w 6419941"/>
              <a:gd name="connsiteY6" fmla="*/ 8268 h 421262"/>
              <a:gd name="connsiteX7" fmla="*/ 3968054 w 6419941"/>
              <a:gd name="connsiteY7" fmla="*/ 364318 h 421262"/>
              <a:gd name="connsiteX8" fmla="*/ 5513633 w 6419941"/>
              <a:gd name="connsiteY8" fmla="*/ 176 h 421262"/>
              <a:gd name="connsiteX9" fmla="*/ 5181860 w 6419941"/>
              <a:gd name="connsiteY9" fmla="*/ 420962 h 421262"/>
              <a:gd name="connsiteX10" fmla="*/ 6419941 w 6419941"/>
              <a:gd name="connsiteY10" fmla="*/ 73005 h 42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9941" h="421262">
                <a:moveTo>
                  <a:pt x="132430" y="372410"/>
                </a:moveTo>
                <a:cubicBezTo>
                  <a:pt x="10375" y="383199"/>
                  <a:pt x="-111680" y="393989"/>
                  <a:pt x="180982" y="340042"/>
                </a:cubicBezTo>
                <a:cubicBezTo>
                  <a:pt x="473644" y="286095"/>
                  <a:pt x="1661824" y="47380"/>
                  <a:pt x="1888401" y="48729"/>
                </a:cubicBezTo>
                <a:cubicBezTo>
                  <a:pt x="2114978" y="50078"/>
                  <a:pt x="1290940" y="340042"/>
                  <a:pt x="1540444" y="348134"/>
                </a:cubicBezTo>
                <a:cubicBezTo>
                  <a:pt x="1789948" y="356226"/>
                  <a:pt x="3141318" y="104024"/>
                  <a:pt x="3385428" y="97281"/>
                </a:cubicBezTo>
                <a:cubicBezTo>
                  <a:pt x="3629538" y="90538"/>
                  <a:pt x="2820334" y="322509"/>
                  <a:pt x="3005102" y="307674"/>
                </a:cubicBezTo>
                <a:cubicBezTo>
                  <a:pt x="3189870" y="292839"/>
                  <a:pt x="4333545" y="-1173"/>
                  <a:pt x="4494037" y="8268"/>
                </a:cubicBezTo>
                <a:cubicBezTo>
                  <a:pt x="4654529" y="17709"/>
                  <a:pt x="3798121" y="365667"/>
                  <a:pt x="3968054" y="364318"/>
                </a:cubicBezTo>
                <a:cubicBezTo>
                  <a:pt x="4137987" y="362969"/>
                  <a:pt x="5311332" y="-9265"/>
                  <a:pt x="5513633" y="176"/>
                </a:cubicBezTo>
                <a:cubicBezTo>
                  <a:pt x="5715934" y="9617"/>
                  <a:pt x="5030809" y="408824"/>
                  <a:pt x="5181860" y="420962"/>
                </a:cubicBezTo>
                <a:cubicBezTo>
                  <a:pt x="5332911" y="433100"/>
                  <a:pt x="6419941" y="73005"/>
                  <a:pt x="6419941" y="7300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5490205" y="594568"/>
            <a:ext cx="219671" cy="473729"/>
          </a:xfrm>
          <a:custGeom>
            <a:avLst/>
            <a:gdLst>
              <a:gd name="connsiteX0" fmla="*/ 0 w 292894"/>
              <a:gd name="connsiteY0" fmla="*/ 631638 h 631638"/>
              <a:gd name="connsiteX1" fmla="*/ 171450 w 292894"/>
              <a:gd name="connsiteY1" fmla="*/ 2988 h 631638"/>
              <a:gd name="connsiteX2" fmla="*/ 100012 w 292894"/>
              <a:gd name="connsiteY2" fmla="*/ 403038 h 631638"/>
              <a:gd name="connsiteX3" fmla="*/ 292894 w 292894"/>
              <a:gd name="connsiteY3" fmla="*/ 610206 h 63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4" h="631638">
                <a:moveTo>
                  <a:pt x="0" y="631638"/>
                </a:moveTo>
                <a:cubicBezTo>
                  <a:pt x="77390" y="336363"/>
                  <a:pt x="154781" y="41088"/>
                  <a:pt x="171450" y="2988"/>
                </a:cubicBezTo>
                <a:cubicBezTo>
                  <a:pt x="188119" y="-35112"/>
                  <a:pt x="79771" y="301835"/>
                  <a:pt x="100012" y="403038"/>
                </a:cubicBezTo>
                <a:cubicBezTo>
                  <a:pt x="120253" y="504241"/>
                  <a:pt x="206573" y="557223"/>
                  <a:pt x="292894" y="610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 rot="21189760">
            <a:off x="1469314" y="2123308"/>
            <a:ext cx="768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Almost</a:t>
            </a:r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89659">
            <a:off x="3935816" y="2215177"/>
            <a:ext cx="752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a</a:t>
            </a:r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lmost</a:t>
            </a:r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0599" y="2089340"/>
            <a:ext cx="17972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m</a:t>
            </a:r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ost of the time!</a:t>
            </a:r>
            <a:endParaRPr lang="en-US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705027" y="2010456"/>
            <a:ext cx="149555" cy="160385"/>
          </a:xfrm>
          <a:custGeom>
            <a:avLst/>
            <a:gdLst>
              <a:gd name="connsiteX0" fmla="*/ 34402 w 199407"/>
              <a:gd name="connsiteY0" fmla="*/ 213846 h 213846"/>
              <a:gd name="connsiteX1" fmla="*/ 151281 w 199407"/>
              <a:gd name="connsiteY1" fmla="*/ 48842 h 213846"/>
              <a:gd name="connsiteX2" fmla="*/ 26 w 199407"/>
              <a:gd name="connsiteY2" fmla="*/ 62592 h 213846"/>
              <a:gd name="connsiteX3" fmla="*/ 165031 w 199407"/>
              <a:gd name="connsiteY3" fmla="*/ 715 h 213846"/>
              <a:gd name="connsiteX4" fmla="*/ 199407 w 199407"/>
              <a:gd name="connsiteY4" fmla="*/ 110718 h 21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407" h="213846">
                <a:moveTo>
                  <a:pt x="34402" y="213846"/>
                </a:moveTo>
                <a:cubicBezTo>
                  <a:pt x="95706" y="143948"/>
                  <a:pt x="157010" y="74051"/>
                  <a:pt x="151281" y="48842"/>
                </a:cubicBezTo>
                <a:cubicBezTo>
                  <a:pt x="145552" y="23633"/>
                  <a:pt x="-2266" y="70613"/>
                  <a:pt x="26" y="62592"/>
                </a:cubicBezTo>
                <a:cubicBezTo>
                  <a:pt x="2318" y="54571"/>
                  <a:pt x="131801" y="-7306"/>
                  <a:pt x="165031" y="715"/>
                </a:cubicBezTo>
                <a:cubicBezTo>
                  <a:pt x="198261" y="8736"/>
                  <a:pt x="199407" y="110718"/>
                  <a:pt x="199407" y="1107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Freeform 18"/>
          <p:cNvSpPr/>
          <p:nvPr/>
        </p:nvSpPr>
        <p:spPr>
          <a:xfrm>
            <a:off x="4131752" y="2104366"/>
            <a:ext cx="118668" cy="119000"/>
          </a:xfrm>
          <a:custGeom>
            <a:avLst/>
            <a:gdLst>
              <a:gd name="connsiteX0" fmla="*/ 116973 w 158224"/>
              <a:gd name="connsiteY0" fmla="*/ 158667 h 158667"/>
              <a:gd name="connsiteX1" fmla="*/ 41346 w 158224"/>
              <a:gd name="connsiteY1" fmla="*/ 537 h 158667"/>
              <a:gd name="connsiteX2" fmla="*/ 94 w 158224"/>
              <a:gd name="connsiteY2" fmla="*/ 103665 h 158667"/>
              <a:gd name="connsiteX3" fmla="*/ 34470 w 158224"/>
              <a:gd name="connsiteY3" fmla="*/ 7412 h 158667"/>
              <a:gd name="connsiteX4" fmla="*/ 158224 w 158224"/>
              <a:gd name="connsiteY4" fmla="*/ 48664 h 15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24" h="158667">
                <a:moveTo>
                  <a:pt x="116973" y="158667"/>
                </a:moveTo>
                <a:cubicBezTo>
                  <a:pt x="88899" y="84185"/>
                  <a:pt x="60826" y="9704"/>
                  <a:pt x="41346" y="537"/>
                </a:cubicBezTo>
                <a:cubicBezTo>
                  <a:pt x="21866" y="-8630"/>
                  <a:pt x="1240" y="102519"/>
                  <a:pt x="94" y="103665"/>
                </a:cubicBezTo>
                <a:cubicBezTo>
                  <a:pt x="-1052" y="104811"/>
                  <a:pt x="8115" y="16579"/>
                  <a:pt x="34470" y="7412"/>
                </a:cubicBezTo>
                <a:cubicBezTo>
                  <a:pt x="60825" y="-1755"/>
                  <a:pt x="158224" y="48664"/>
                  <a:pt x="158224" y="486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Freeform 19"/>
          <p:cNvSpPr/>
          <p:nvPr/>
        </p:nvSpPr>
        <p:spPr>
          <a:xfrm>
            <a:off x="5709875" y="1961629"/>
            <a:ext cx="372059" cy="201173"/>
          </a:xfrm>
          <a:custGeom>
            <a:avLst/>
            <a:gdLst>
              <a:gd name="connsiteX0" fmla="*/ 496078 w 496078"/>
              <a:gd name="connsiteY0" fmla="*/ 268231 h 268231"/>
              <a:gd name="connsiteX1" fmla="*/ 344824 w 496078"/>
              <a:gd name="connsiteY1" fmla="*/ 75726 h 268231"/>
              <a:gd name="connsiteX2" fmla="*/ 35440 w 496078"/>
              <a:gd name="connsiteY2" fmla="*/ 48225 h 268231"/>
              <a:gd name="connsiteX3" fmla="*/ 186694 w 496078"/>
              <a:gd name="connsiteY3" fmla="*/ 99 h 268231"/>
              <a:gd name="connsiteX4" fmla="*/ 1064 w 496078"/>
              <a:gd name="connsiteY4" fmla="*/ 61975 h 268231"/>
              <a:gd name="connsiteX5" fmla="*/ 111067 w 496078"/>
              <a:gd name="connsiteY5" fmla="*/ 116977 h 26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078" h="268231">
                <a:moveTo>
                  <a:pt x="496078" y="268231"/>
                </a:moveTo>
                <a:cubicBezTo>
                  <a:pt x="458837" y="190312"/>
                  <a:pt x="421597" y="112394"/>
                  <a:pt x="344824" y="75726"/>
                </a:cubicBezTo>
                <a:cubicBezTo>
                  <a:pt x="268051" y="39058"/>
                  <a:pt x="61795" y="60829"/>
                  <a:pt x="35440" y="48225"/>
                </a:cubicBezTo>
                <a:cubicBezTo>
                  <a:pt x="9085" y="35620"/>
                  <a:pt x="192423" y="-2193"/>
                  <a:pt x="186694" y="99"/>
                </a:cubicBezTo>
                <a:cubicBezTo>
                  <a:pt x="180965" y="2391"/>
                  <a:pt x="13668" y="42495"/>
                  <a:pt x="1064" y="61975"/>
                </a:cubicBezTo>
                <a:cubicBezTo>
                  <a:pt x="-11540" y="81455"/>
                  <a:pt x="91587" y="107810"/>
                  <a:pt x="111067" y="1169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 rot="21274257">
            <a:off x="2633160" y="2503860"/>
            <a:ext cx="483673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As long as all the feeder access networks can connect to Facebook, Google, Netflix, </a:t>
            </a:r>
            <a:r>
              <a:rPr lang="en-US" sz="1350" dirty="0" err="1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Ebay</a:t>
            </a:r>
            <a:r>
              <a:rPr lang="en-US" sz="135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, Amazon,</a:t>
            </a:r>
            <a:r>
              <a:rPr lang="is-IS" sz="135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… then nobody seems to care enough any more to be motivated to fix this</a:t>
            </a:r>
          </a:p>
          <a:p>
            <a:endParaRPr lang="is-IS" sz="1350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is-IS" sz="135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What we now have in 2016 is a tier 1 CDN feeder </a:t>
            </a:r>
            <a:r>
              <a:rPr lang="is-IS" sz="135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system. The internet is no </a:t>
            </a:r>
            <a:r>
              <a:rPr lang="is-IS" sz="135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longer a true uniquitous fully connected peer </a:t>
            </a:r>
            <a:r>
              <a:rPr lang="is-IS" sz="135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network, and our collective care factor about that is pretty low~</a:t>
            </a:r>
            <a:endParaRPr lang="is-IS" sz="1350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endParaRPr lang="is-IS" sz="1350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is-IS" sz="135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And that makes me sad!</a:t>
            </a:r>
            <a:endParaRPr lang="en-US" sz="1350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642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hnbergHand" charset="0"/>
                <a:ea typeface="AhnbergHand" charset="0"/>
                <a:cs typeface="AhnbergHand" charset="0"/>
              </a:rPr>
              <a:t>Thanks!</a:t>
            </a:r>
            <a:endParaRPr lang="en-US" sz="3600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5" y="327642"/>
            <a:ext cx="6172200" cy="857250"/>
          </a:xfrm>
        </p:spPr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connected endpoints are equally reachable</a:t>
            </a:r>
          </a:p>
          <a:p>
            <a:r>
              <a:rPr lang="en-US" dirty="0" smtClean="0"/>
              <a:t>Can anyone </a:t>
            </a:r>
            <a:r>
              <a:rPr lang="en-US" dirty="0"/>
              <a:t>can reach anyone </a:t>
            </a:r>
            <a:r>
              <a:rPr lang="en-US" dirty="0" smtClean="0"/>
              <a:t>else?</a:t>
            </a:r>
            <a:endParaRPr lang="en-US" dirty="0"/>
          </a:p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3458457" y="532564"/>
            <a:ext cx="3283719" cy="309875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4371975" y="116176"/>
            <a:ext cx="13131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1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066528" y="1282968"/>
            <a:ext cx="5069594" cy="226779"/>
          </a:xfrm>
          <a:custGeom>
            <a:avLst/>
            <a:gdLst>
              <a:gd name="connsiteX0" fmla="*/ 14080 w 6759458"/>
              <a:gd name="connsiteY0" fmla="*/ 207764 h 302372"/>
              <a:gd name="connsiteX1" fmla="*/ 85518 w 6759458"/>
              <a:gd name="connsiteY1" fmla="*/ 193476 h 302372"/>
              <a:gd name="connsiteX2" fmla="*/ 664162 w 6759458"/>
              <a:gd name="connsiteY2" fmla="*/ 595 h 302372"/>
              <a:gd name="connsiteX3" fmla="*/ 628443 w 6759458"/>
              <a:gd name="connsiteY3" fmla="*/ 264914 h 302372"/>
              <a:gd name="connsiteX4" fmla="*/ 1357105 w 6759458"/>
              <a:gd name="connsiteY4" fmla="*/ 122039 h 302372"/>
              <a:gd name="connsiteX5" fmla="*/ 1800018 w 6759458"/>
              <a:gd name="connsiteY5" fmla="*/ 193476 h 302372"/>
              <a:gd name="connsiteX6" fmla="*/ 2400093 w 6759458"/>
              <a:gd name="connsiteY6" fmla="*/ 157758 h 302372"/>
              <a:gd name="connsiteX7" fmla="*/ 2642980 w 6759458"/>
              <a:gd name="connsiteY7" fmla="*/ 72033 h 302372"/>
              <a:gd name="connsiteX8" fmla="*/ 2721562 w 6759458"/>
              <a:gd name="connsiteY8" fmla="*/ 250626 h 302372"/>
              <a:gd name="connsiteX9" fmla="*/ 3293062 w 6759458"/>
              <a:gd name="connsiteY9" fmla="*/ 79176 h 302372"/>
              <a:gd name="connsiteX10" fmla="*/ 3650249 w 6759458"/>
              <a:gd name="connsiteY10" fmla="*/ 129183 h 302372"/>
              <a:gd name="connsiteX11" fmla="*/ 4186030 w 6759458"/>
              <a:gd name="connsiteY11" fmla="*/ 286345 h 302372"/>
              <a:gd name="connsiteX12" fmla="*/ 4743243 w 6759458"/>
              <a:gd name="connsiteY12" fmla="*/ 57745 h 302372"/>
              <a:gd name="connsiteX13" fmla="*/ 4993274 w 6759458"/>
              <a:gd name="connsiteY13" fmla="*/ 207764 h 302372"/>
              <a:gd name="connsiteX14" fmla="*/ 5400468 w 6759458"/>
              <a:gd name="connsiteY14" fmla="*/ 93464 h 302372"/>
              <a:gd name="connsiteX15" fmla="*/ 5586205 w 6759458"/>
              <a:gd name="connsiteY15" fmla="*/ 279201 h 302372"/>
              <a:gd name="connsiteX16" fmla="*/ 6000543 w 6759458"/>
              <a:gd name="connsiteY16" fmla="*/ 22026 h 302372"/>
              <a:gd name="connsiteX17" fmla="*/ 6322012 w 6759458"/>
              <a:gd name="connsiteY17" fmla="*/ 243483 h 302372"/>
              <a:gd name="connsiteX18" fmla="*/ 6579187 w 6759458"/>
              <a:gd name="connsiteY18" fmla="*/ 36314 h 302372"/>
              <a:gd name="connsiteX19" fmla="*/ 6750637 w 6759458"/>
              <a:gd name="connsiteY19" fmla="*/ 300633 h 302372"/>
              <a:gd name="connsiteX20" fmla="*/ 6736349 w 6759458"/>
              <a:gd name="connsiteY20" fmla="*/ 157758 h 30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9458" h="302372">
                <a:moveTo>
                  <a:pt x="14080" y="207764"/>
                </a:moveTo>
                <a:cubicBezTo>
                  <a:pt x="-4375" y="217884"/>
                  <a:pt x="-22829" y="228004"/>
                  <a:pt x="85518" y="193476"/>
                </a:cubicBezTo>
                <a:cubicBezTo>
                  <a:pt x="193865" y="158948"/>
                  <a:pt x="573675" y="-11311"/>
                  <a:pt x="664162" y="595"/>
                </a:cubicBezTo>
                <a:cubicBezTo>
                  <a:pt x="754649" y="12501"/>
                  <a:pt x="512953" y="244673"/>
                  <a:pt x="628443" y="264914"/>
                </a:cubicBezTo>
                <a:cubicBezTo>
                  <a:pt x="743933" y="285155"/>
                  <a:pt x="1161843" y="133945"/>
                  <a:pt x="1357105" y="122039"/>
                </a:cubicBezTo>
                <a:cubicBezTo>
                  <a:pt x="1552368" y="110133"/>
                  <a:pt x="1626187" y="187523"/>
                  <a:pt x="1800018" y="193476"/>
                </a:cubicBezTo>
                <a:cubicBezTo>
                  <a:pt x="1973849" y="199429"/>
                  <a:pt x="2259599" y="177998"/>
                  <a:pt x="2400093" y="157758"/>
                </a:cubicBezTo>
                <a:cubicBezTo>
                  <a:pt x="2540587" y="137517"/>
                  <a:pt x="2589402" y="56555"/>
                  <a:pt x="2642980" y="72033"/>
                </a:cubicBezTo>
                <a:cubicBezTo>
                  <a:pt x="2696558" y="87511"/>
                  <a:pt x="2613215" y="249436"/>
                  <a:pt x="2721562" y="250626"/>
                </a:cubicBezTo>
                <a:cubicBezTo>
                  <a:pt x="2829909" y="251816"/>
                  <a:pt x="3138281" y="99416"/>
                  <a:pt x="3293062" y="79176"/>
                </a:cubicBezTo>
                <a:cubicBezTo>
                  <a:pt x="3447843" y="58936"/>
                  <a:pt x="3501421" y="94655"/>
                  <a:pt x="3650249" y="129183"/>
                </a:cubicBezTo>
                <a:cubicBezTo>
                  <a:pt x="3799077" y="163711"/>
                  <a:pt x="4003864" y="298251"/>
                  <a:pt x="4186030" y="286345"/>
                </a:cubicBezTo>
                <a:cubicBezTo>
                  <a:pt x="4368196" y="274439"/>
                  <a:pt x="4608702" y="70842"/>
                  <a:pt x="4743243" y="57745"/>
                </a:cubicBezTo>
                <a:cubicBezTo>
                  <a:pt x="4877784" y="44648"/>
                  <a:pt x="4883737" y="201811"/>
                  <a:pt x="4993274" y="207764"/>
                </a:cubicBezTo>
                <a:cubicBezTo>
                  <a:pt x="5102811" y="213717"/>
                  <a:pt x="5301646" y="81558"/>
                  <a:pt x="5400468" y="93464"/>
                </a:cubicBezTo>
                <a:cubicBezTo>
                  <a:pt x="5499290" y="105370"/>
                  <a:pt x="5486193" y="291107"/>
                  <a:pt x="5586205" y="279201"/>
                </a:cubicBezTo>
                <a:cubicBezTo>
                  <a:pt x="5686218" y="267295"/>
                  <a:pt x="5877909" y="27979"/>
                  <a:pt x="6000543" y="22026"/>
                </a:cubicBezTo>
                <a:cubicBezTo>
                  <a:pt x="6123177" y="16073"/>
                  <a:pt x="6225571" y="241102"/>
                  <a:pt x="6322012" y="243483"/>
                </a:cubicBezTo>
                <a:cubicBezTo>
                  <a:pt x="6418453" y="245864"/>
                  <a:pt x="6507750" y="26789"/>
                  <a:pt x="6579187" y="36314"/>
                </a:cubicBezTo>
                <a:cubicBezTo>
                  <a:pt x="6650625" y="45839"/>
                  <a:pt x="6724443" y="280392"/>
                  <a:pt x="6750637" y="300633"/>
                </a:cubicBezTo>
                <a:cubicBezTo>
                  <a:pt x="6776831" y="320874"/>
                  <a:pt x="6736349" y="157758"/>
                  <a:pt x="6736349" y="15775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1131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5" y="327642"/>
            <a:ext cx="6172200" cy="857250"/>
          </a:xfrm>
        </p:spPr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connected endpoints are equally reachable</a:t>
            </a:r>
          </a:p>
          <a:p>
            <a:r>
              <a:rPr lang="en-US" dirty="0" smtClean="0"/>
              <a:t>Can anyone </a:t>
            </a:r>
            <a:r>
              <a:rPr lang="en-US" dirty="0"/>
              <a:t>can reach anyone </a:t>
            </a:r>
            <a:r>
              <a:rPr lang="en-US" dirty="0" smtClean="0"/>
              <a:t>else?</a:t>
            </a:r>
            <a:endParaRPr lang="en-US" dirty="0"/>
          </a:p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3458457" y="532564"/>
            <a:ext cx="3283719" cy="309875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4371975" y="116176"/>
            <a:ext cx="13131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1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23660" y="1287816"/>
            <a:ext cx="5069594" cy="226779"/>
          </a:xfrm>
          <a:custGeom>
            <a:avLst/>
            <a:gdLst>
              <a:gd name="connsiteX0" fmla="*/ 14080 w 6759458"/>
              <a:gd name="connsiteY0" fmla="*/ 207764 h 302372"/>
              <a:gd name="connsiteX1" fmla="*/ 85518 w 6759458"/>
              <a:gd name="connsiteY1" fmla="*/ 193476 h 302372"/>
              <a:gd name="connsiteX2" fmla="*/ 664162 w 6759458"/>
              <a:gd name="connsiteY2" fmla="*/ 595 h 302372"/>
              <a:gd name="connsiteX3" fmla="*/ 628443 w 6759458"/>
              <a:gd name="connsiteY3" fmla="*/ 264914 h 302372"/>
              <a:gd name="connsiteX4" fmla="*/ 1357105 w 6759458"/>
              <a:gd name="connsiteY4" fmla="*/ 122039 h 302372"/>
              <a:gd name="connsiteX5" fmla="*/ 1800018 w 6759458"/>
              <a:gd name="connsiteY5" fmla="*/ 193476 h 302372"/>
              <a:gd name="connsiteX6" fmla="*/ 2400093 w 6759458"/>
              <a:gd name="connsiteY6" fmla="*/ 157758 h 302372"/>
              <a:gd name="connsiteX7" fmla="*/ 2642980 w 6759458"/>
              <a:gd name="connsiteY7" fmla="*/ 72033 h 302372"/>
              <a:gd name="connsiteX8" fmla="*/ 2721562 w 6759458"/>
              <a:gd name="connsiteY8" fmla="*/ 250626 h 302372"/>
              <a:gd name="connsiteX9" fmla="*/ 3293062 w 6759458"/>
              <a:gd name="connsiteY9" fmla="*/ 79176 h 302372"/>
              <a:gd name="connsiteX10" fmla="*/ 3650249 w 6759458"/>
              <a:gd name="connsiteY10" fmla="*/ 129183 h 302372"/>
              <a:gd name="connsiteX11" fmla="*/ 4186030 w 6759458"/>
              <a:gd name="connsiteY11" fmla="*/ 286345 h 302372"/>
              <a:gd name="connsiteX12" fmla="*/ 4743243 w 6759458"/>
              <a:gd name="connsiteY12" fmla="*/ 57745 h 302372"/>
              <a:gd name="connsiteX13" fmla="*/ 4993274 w 6759458"/>
              <a:gd name="connsiteY13" fmla="*/ 207764 h 302372"/>
              <a:gd name="connsiteX14" fmla="*/ 5400468 w 6759458"/>
              <a:gd name="connsiteY14" fmla="*/ 93464 h 302372"/>
              <a:gd name="connsiteX15" fmla="*/ 5586205 w 6759458"/>
              <a:gd name="connsiteY15" fmla="*/ 279201 h 302372"/>
              <a:gd name="connsiteX16" fmla="*/ 6000543 w 6759458"/>
              <a:gd name="connsiteY16" fmla="*/ 22026 h 302372"/>
              <a:gd name="connsiteX17" fmla="*/ 6322012 w 6759458"/>
              <a:gd name="connsiteY17" fmla="*/ 243483 h 302372"/>
              <a:gd name="connsiteX18" fmla="*/ 6579187 w 6759458"/>
              <a:gd name="connsiteY18" fmla="*/ 36314 h 302372"/>
              <a:gd name="connsiteX19" fmla="*/ 6750637 w 6759458"/>
              <a:gd name="connsiteY19" fmla="*/ 300633 h 302372"/>
              <a:gd name="connsiteX20" fmla="*/ 6736349 w 6759458"/>
              <a:gd name="connsiteY20" fmla="*/ 157758 h 30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9458" h="302372">
                <a:moveTo>
                  <a:pt x="14080" y="207764"/>
                </a:moveTo>
                <a:cubicBezTo>
                  <a:pt x="-4375" y="217884"/>
                  <a:pt x="-22829" y="228004"/>
                  <a:pt x="85518" y="193476"/>
                </a:cubicBezTo>
                <a:cubicBezTo>
                  <a:pt x="193865" y="158948"/>
                  <a:pt x="573675" y="-11311"/>
                  <a:pt x="664162" y="595"/>
                </a:cubicBezTo>
                <a:cubicBezTo>
                  <a:pt x="754649" y="12501"/>
                  <a:pt x="512953" y="244673"/>
                  <a:pt x="628443" y="264914"/>
                </a:cubicBezTo>
                <a:cubicBezTo>
                  <a:pt x="743933" y="285155"/>
                  <a:pt x="1161843" y="133945"/>
                  <a:pt x="1357105" y="122039"/>
                </a:cubicBezTo>
                <a:cubicBezTo>
                  <a:pt x="1552368" y="110133"/>
                  <a:pt x="1626187" y="187523"/>
                  <a:pt x="1800018" y="193476"/>
                </a:cubicBezTo>
                <a:cubicBezTo>
                  <a:pt x="1973849" y="199429"/>
                  <a:pt x="2259599" y="177998"/>
                  <a:pt x="2400093" y="157758"/>
                </a:cubicBezTo>
                <a:cubicBezTo>
                  <a:pt x="2540587" y="137517"/>
                  <a:pt x="2589402" y="56555"/>
                  <a:pt x="2642980" y="72033"/>
                </a:cubicBezTo>
                <a:cubicBezTo>
                  <a:pt x="2696558" y="87511"/>
                  <a:pt x="2613215" y="249436"/>
                  <a:pt x="2721562" y="250626"/>
                </a:cubicBezTo>
                <a:cubicBezTo>
                  <a:pt x="2829909" y="251816"/>
                  <a:pt x="3138281" y="99416"/>
                  <a:pt x="3293062" y="79176"/>
                </a:cubicBezTo>
                <a:cubicBezTo>
                  <a:pt x="3447843" y="58936"/>
                  <a:pt x="3501421" y="94655"/>
                  <a:pt x="3650249" y="129183"/>
                </a:cubicBezTo>
                <a:cubicBezTo>
                  <a:pt x="3799077" y="163711"/>
                  <a:pt x="4003864" y="298251"/>
                  <a:pt x="4186030" y="286345"/>
                </a:cubicBezTo>
                <a:cubicBezTo>
                  <a:pt x="4368196" y="274439"/>
                  <a:pt x="4608702" y="70842"/>
                  <a:pt x="4743243" y="57745"/>
                </a:cubicBezTo>
                <a:cubicBezTo>
                  <a:pt x="4877784" y="44648"/>
                  <a:pt x="4883737" y="201811"/>
                  <a:pt x="4993274" y="207764"/>
                </a:cubicBezTo>
                <a:cubicBezTo>
                  <a:pt x="5102811" y="213717"/>
                  <a:pt x="5301646" y="81558"/>
                  <a:pt x="5400468" y="93464"/>
                </a:cubicBezTo>
                <a:cubicBezTo>
                  <a:pt x="5499290" y="105370"/>
                  <a:pt x="5486193" y="291107"/>
                  <a:pt x="5586205" y="279201"/>
                </a:cubicBezTo>
                <a:cubicBezTo>
                  <a:pt x="5686218" y="267295"/>
                  <a:pt x="5877909" y="27979"/>
                  <a:pt x="6000543" y="22026"/>
                </a:cubicBezTo>
                <a:cubicBezTo>
                  <a:pt x="6123177" y="16073"/>
                  <a:pt x="6225571" y="241102"/>
                  <a:pt x="6322012" y="243483"/>
                </a:cubicBezTo>
                <a:cubicBezTo>
                  <a:pt x="6418453" y="245864"/>
                  <a:pt x="6507750" y="26789"/>
                  <a:pt x="6579187" y="36314"/>
                </a:cubicBezTo>
                <a:cubicBezTo>
                  <a:pt x="6650625" y="45839"/>
                  <a:pt x="6724443" y="280392"/>
                  <a:pt x="6750637" y="300633"/>
                </a:cubicBezTo>
                <a:cubicBezTo>
                  <a:pt x="6776831" y="320874"/>
                  <a:pt x="6736349" y="157758"/>
                  <a:pt x="6736349" y="15775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 rot="21329151" flipH="1">
            <a:off x="2409982" y="2685277"/>
            <a:ext cx="428319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4DD2"/>
                </a:solidFill>
                <a:latin typeface="AhnbergHand" charset="0"/>
                <a:ea typeface="AhnbergHand" charset="0"/>
                <a:cs typeface="AhnbergHand" charset="0"/>
              </a:rPr>
              <a:t>We might THINK this, but is it true ALL the time? </a:t>
            </a:r>
            <a:endParaRPr lang="en-US" sz="2100" dirty="0">
              <a:solidFill>
                <a:srgbClr val="004DD2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3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203" y="412754"/>
            <a:ext cx="5915025" cy="994172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do we see?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40123" y="2072098"/>
            <a:ext cx="489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nbergHand" charset="0"/>
                <a:ea typeface="AhnbergHand" charset="0"/>
                <a:cs typeface="AhnbergHand" charset="0"/>
              </a:rPr>
              <a:t>On the Internet is everyone really connected to everyone else?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611417" y="2388742"/>
            <a:ext cx="792956" cy="27632"/>
          </a:xfrm>
          <a:custGeom>
            <a:avLst/>
            <a:gdLst>
              <a:gd name="connsiteX0" fmla="*/ 0 w 1057275"/>
              <a:gd name="connsiteY0" fmla="*/ 36842 h 36842"/>
              <a:gd name="connsiteX1" fmla="*/ 321468 w 1057275"/>
              <a:gd name="connsiteY1" fmla="*/ 1124 h 36842"/>
              <a:gd name="connsiteX2" fmla="*/ 800100 w 1057275"/>
              <a:gd name="connsiteY2" fmla="*/ 8267 h 36842"/>
              <a:gd name="connsiteX3" fmla="*/ 1057275 w 1057275"/>
              <a:gd name="connsiteY3" fmla="*/ 8267 h 3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7275" h="36842">
                <a:moveTo>
                  <a:pt x="0" y="36842"/>
                </a:moveTo>
                <a:cubicBezTo>
                  <a:pt x="94059" y="21364"/>
                  <a:pt x="188118" y="5886"/>
                  <a:pt x="321468" y="1124"/>
                </a:cubicBezTo>
                <a:cubicBezTo>
                  <a:pt x="454818" y="-3639"/>
                  <a:pt x="800100" y="8267"/>
                  <a:pt x="800100" y="8267"/>
                </a:cubicBezTo>
                <a:lnTo>
                  <a:pt x="1057275" y="826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18434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See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59" y="1021488"/>
            <a:ext cx="5915025" cy="2619511"/>
          </a:xfrm>
        </p:spPr>
      </p:pic>
      <p:sp>
        <p:nvSpPr>
          <p:cNvPr id="6" name="TextBox 5"/>
          <p:cNvSpPr txBox="1"/>
          <p:nvPr/>
        </p:nvSpPr>
        <p:spPr>
          <a:xfrm>
            <a:off x="1467549" y="4042610"/>
            <a:ext cx="58715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 use an online ad to present a sequence of small fetches to </a:t>
            </a:r>
            <a:r>
              <a:rPr lang="en-US" sz="1350"/>
              <a:t>the user’s browser</a:t>
            </a:r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5881724" y="1510823"/>
            <a:ext cx="587828" cy="180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5996024" y="1625123"/>
            <a:ext cx="587828" cy="180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01560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6393</TotalTime>
  <Words>1608</Words>
  <Application>Microsoft Macintosh PowerPoint</Application>
  <PresentationFormat>On-screen Show (16:9)</PresentationFormat>
  <Paragraphs>228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AhnbergHand</vt:lpstr>
      <vt:lpstr>Calibri</vt:lpstr>
      <vt:lpstr>Mangal</vt:lpstr>
      <vt:lpstr>Menlo</vt:lpstr>
      <vt:lpstr>Powderfinger Type</vt:lpstr>
      <vt:lpstr>Arial</vt:lpstr>
      <vt:lpstr>Office Theme</vt:lpstr>
      <vt:lpstr>Desperately Seeking Default</vt:lpstr>
      <vt:lpstr>In the Telephone Network</vt:lpstr>
      <vt:lpstr>In the Telephone Network</vt:lpstr>
      <vt:lpstr>In the Telephone Network</vt:lpstr>
      <vt:lpstr>In the Telephone Network</vt:lpstr>
      <vt:lpstr>In the Telephone Network</vt:lpstr>
      <vt:lpstr>In the Telephone Network</vt:lpstr>
      <vt:lpstr>What do we see?</vt:lpstr>
      <vt:lpstr>How We See</vt:lpstr>
      <vt:lpstr>How We See</vt:lpstr>
      <vt:lpstr>How We See</vt:lpstr>
      <vt:lpstr>What we see: Connection Failure</vt:lpstr>
      <vt:lpstr>Daily IPv6 Failures</vt:lpstr>
      <vt:lpstr>Daily IPv6 Unicast Address Failures</vt:lpstr>
      <vt:lpstr>IPv6 Failures</vt:lpstr>
      <vt:lpstr>IPv4 Connection Failure</vt:lpstr>
      <vt:lpstr>IPv4 Failures</vt:lpstr>
      <vt:lpstr>Route Views Routing Table</vt:lpstr>
      <vt:lpstr>PowerPoint Presentation</vt:lpstr>
      <vt:lpstr>IPv4  - 2015/16 IPv4 Route Views + RIS</vt:lpstr>
      <vt:lpstr>Different peers see a slightly different Internet</vt:lpstr>
      <vt:lpstr>Address Span  (Route Views + RIS data sets)</vt:lpstr>
      <vt:lpstr>Address Span  (Route Views + RIS data sets)</vt:lpstr>
      <vt:lpstr>What does this mean?</vt:lpstr>
      <vt:lpstr>What about IPv6?</vt:lpstr>
      <vt:lpstr>The Route Views view of IPv6</vt:lpstr>
      <vt:lpstr>Number of IPv6 Routes in 2015/16</vt:lpstr>
      <vt:lpstr>IPv6 Announced Address Span Variation (RV + RIS)</vt:lpstr>
      <vt:lpstr>IPv6 Announced Address Span Variation (RV + RIS)</vt:lpstr>
      <vt:lpstr>What is “default”?</vt:lpstr>
      <vt:lpstr>What is “default”?</vt:lpstr>
      <vt:lpstr>A “Quorum” deviation view of IPv4</vt:lpstr>
      <vt:lpstr>A magnified view</vt:lpstr>
      <vt:lpstr>IPv6 “Quorum” Deviation</vt:lpstr>
      <vt:lpstr>Zooming In</vt:lpstr>
      <vt:lpstr>And Again</vt:lpstr>
      <vt:lpstr>Quorum Deviation for RVA IPv4 Peers (18th August 2016)</vt:lpstr>
      <vt:lpstr>Quorum Deviation for RIS IPv4 Peers</vt:lpstr>
      <vt:lpstr>Quorum Deviation: IPv6, RVA</vt:lpstr>
      <vt:lpstr>Quorum Deviation: IPv6, RIS</vt:lpstr>
      <vt:lpstr>It’s structural, not temporal</vt:lpstr>
      <vt:lpstr>”Default” is a market outcome</vt:lpstr>
      <vt:lpstr>So What?</vt:lpstr>
      <vt:lpstr>So What?</vt:lpstr>
      <vt:lpstr>To Recap: What is causing this?</vt:lpstr>
      <vt:lpstr>To Recap: What is causing this?</vt:lpstr>
      <vt:lpstr>Can we confirm this?</vt:lpstr>
      <vt:lpstr>Can we confirm this?</vt:lpstr>
      <vt:lpstr>Can we confirm this?</vt:lpstr>
      <vt:lpstr>Can we confirm this?</vt:lpstr>
      <vt:lpstr>Can we confirm this?</vt:lpstr>
      <vt:lpstr>And we do see this … here’s an example</vt:lpstr>
      <vt:lpstr>And we do see this … here’s an example</vt:lpstr>
      <vt:lpstr>In the Telephone Network</vt:lpstr>
      <vt:lpstr>In the Telephone Network</vt:lpstr>
      <vt:lpstr>Thanks!</vt:lpstr>
    </vt:vector>
  </TitlesOfParts>
  <Company>APNIC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have we done?</dc:title>
  <dc:creator>Geoff Huston</dc:creator>
  <cp:lastModifiedBy>Geoff Huston</cp:lastModifiedBy>
  <cp:revision>82</cp:revision>
  <dcterms:created xsi:type="dcterms:W3CDTF">2015-09-21T18:38:00Z</dcterms:created>
  <dcterms:modified xsi:type="dcterms:W3CDTF">2016-10-14T20:36:10Z</dcterms:modified>
</cp:coreProperties>
</file>